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96" r:id="rId1"/>
  </p:sldMasterIdLst>
  <p:notesMasterIdLst>
    <p:notesMasterId r:id="rId26"/>
  </p:notesMasterIdLst>
  <p:sldIdLst>
    <p:sldId id="363" r:id="rId2"/>
    <p:sldId id="395" r:id="rId3"/>
    <p:sldId id="397" r:id="rId4"/>
    <p:sldId id="364" r:id="rId5"/>
    <p:sldId id="365" r:id="rId6"/>
    <p:sldId id="368" r:id="rId7"/>
    <p:sldId id="369" r:id="rId8"/>
    <p:sldId id="371" r:id="rId9"/>
    <p:sldId id="360" r:id="rId10"/>
    <p:sldId id="387" r:id="rId11"/>
    <p:sldId id="362" r:id="rId12"/>
    <p:sldId id="313" r:id="rId13"/>
    <p:sldId id="311" r:id="rId14"/>
    <p:sldId id="315" r:id="rId15"/>
    <p:sldId id="316" r:id="rId16"/>
    <p:sldId id="317" r:id="rId17"/>
    <p:sldId id="318" r:id="rId18"/>
    <p:sldId id="319" r:id="rId19"/>
    <p:sldId id="393" r:id="rId20"/>
    <p:sldId id="351" r:id="rId21"/>
    <p:sldId id="346" r:id="rId22"/>
    <p:sldId id="348" r:id="rId23"/>
    <p:sldId id="396" r:id="rId24"/>
    <p:sldId id="344" r:id="rId25"/>
  </p:sldIdLst>
  <p:sldSz cx="9144000" cy="6858000" type="screen4x3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BB203"/>
    <a:srgbClr val="00582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638" autoAdjust="0"/>
    <p:restoredTop sz="99339" autoAdjust="0"/>
  </p:normalViewPr>
  <p:slideViewPr>
    <p:cSldViewPr>
      <p:cViewPr>
        <p:scale>
          <a:sx n="71" d="100"/>
          <a:sy n="71" d="100"/>
        </p:scale>
        <p:origin x="-966" y="-19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E99107-8B50-4713-84BD-6FADD092BAFE}" type="datetimeFigureOut">
              <a:rPr lang="ru-RU" smtClean="0"/>
              <a:pPr/>
              <a:t>20.06.2023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D5333E9-C4D7-4982-9931-02DC42420A6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82765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>
              <a:effectLst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5333E9-C4D7-4982-9931-02DC42420A6D}" type="slidenum">
              <a:rPr lang="ru-RU" smtClean="0">
                <a:solidFill>
                  <a:prstClr val="black"/>
                </a:solidFill>
              </a:rPr>
              <a:pPr/>
              <a:t>1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80940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5333E9-C4D7-4982-9931-02DC42420A6D}" type="slidenum">
              <a:rPr lang="ru-RU" smtClean="0"/>
              <a:pPr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219078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5333E9-C4D7-4982-9931-02DC42420A6D}" type="slidenum">
              <a:rPr lang="ru-RU" smtClean="0"/>
              <a:pPr/>
              <a:t>24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80940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Прямоугольник 22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Прямоугольник 23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Прямоугольник 24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Прямоугольник 25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Скругленный прямоугольник 29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Скругленный прямоугольник 30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Прямоугольник 6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fld id="{916D424B-B578-45E0-B4F3-87594AFCB06E}" type="datetime1">
              <a:rPr lang="ru-RU" smtClean="0"/>
              <a:t>20.06.2023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A8F98A32-D04E-4BA2-9D4B-B09A0EFBDD4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11132C-304B-402A-B970-16E0EE98DB69}" type="datetime1">
              <a:rPr lang="ru-RU" smtClean="0"/>
              <a:t>20.06.2023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F98A32-D04E-4BA2-9D4B-B09A0EFBDD4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5D0AE5-C4D9-414F-AD81-E1BEB98AEAA4}" type="datetime1">
              <a:rPr lang="ru-RU" smtClean="0"/>
              <a:t>20.06.2023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F98A32-D04E-4BA2-9D4B-B09A0EFBDD4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376FE-66E8-4315-89EE-FD642DCB0A54}" type="datetime1">
              <a:rPr lang="ru-RU" smtClean="0"/>
              <a:t>20.06.2023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F98A32-D04E-4BA2-9D4B-B09A0EFBDD4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26" name="Дата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759885CC-C871-4C3D-A299-DA3FF0598638}" type="datetime1">
              <a:rPr lang="ru-RU" smtClean="0"/>
              <a:t>20.06.2023</a:t>
            </a:fld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A8F98A32-D04E-4BA2-9D4B-B09A0EFBDD4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fld id="{3DD641C1-8AE8-406A-8FBD-1DB0A1A1286E}" type="datetime1">
              <a:rPr lang="ru-RU" smtClean="0"/>
              <a:t>20.06.2023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A8F98A32-D04E-4BA2-9D4B-B09A0EFBDD4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D9DB2F-5460-42CB-9050-D1DF276E46F2}" type="datetime1">
              <a:rPr lang="ru-RU" smtClean="0"/>
              <a:t>20.06.2023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F98A32-D04E-4BA2-9D4B-B09A0EFBDD4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3E0B3B-FB4E-4E61-92F4-805A971F3CAB}" type="datetime1">
              <a:rPr lang="ru-RU" smtClean="0"/>
              <a:t>20.06.2023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F98A32-D04E-4BA2-9D4B-B09A0EFBDD4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BC4FB2-23AF-48DF-B2F6-10F65AD07167}" type="datetime1">
              <a:rPr lang="ru-RU" smtClean="0"/>
              <a:t>20.06.2023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F98A32-D04E-4BA2-9D4B-B09A0EFBDD4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D8C12-603D-4DEB-829A-935F38452D70}" type="datetime1">
              <a:rPr lang="ru-RU" smtClean="0"/>
              <a:t>20.06.2023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F98A32-D04E-4BA2-9D4B-B09A0EFBDD4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3309F5-211D-4061-8F74-850960E3BA4B}" type="datetime1">
              <a:rPr lang="ru-RU" smtClean="0"/>
              <a:t>20.06.2023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F98A32-D04E-4BA2-9D4B-B09A0EFBDD4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Прямоугольник 27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Прямоугольник 28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Прямоугольник 29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Прямоугольник 30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Прямоугольник 31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Скругленный прямоугольник 32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Скругленный прямоугольник 33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Прямоугольник 34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Прямоугольник 35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Прямоугольник 36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Прямоугольник 37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Прямоугольник 38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Прямоугольник 39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A0EB62DA-5807-4AB2-9A03-9EDA3DFCF405}" type="datetime1">
              <a:rPr lang="ru-RU" smtClean="0"/>
              <a:t>20.06.2023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A8F98A32-D04E-4BA2-9D4B-B09A0EFBDD4F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67544" y="836712"/>
            <a:ext cx="8458200" cy="1872209"/>
          </a:xfrm>
        </p:spPr>
        <p:txBody>
          <a:bodyPr>
            <a:noAutofit/>
          </a:bodyPr>
          <a:lstStyle/>
          <a:p>
            <a:pPr algn="ctr"/>
            <a:r>
              <a:rPr lang="ru-RU" sz="3600" b="1" dirty="0" smtClean="0"/>
              <a:t>КОМПЛЕКСНОЕ РАЗВИТИЕ ТЕРРИТОРИЙ: </a:t>
            </a:r>
            <a:br>
              <a:rPr lang="ru-RU" sz="3600" b="1" dirty="0" smtClean="0"/>
            </a:br>
            <a:r>
              <a:rPr lang="ru-RU" sz="3600" b="1" dirty="0" smtClean="0"/>
              <a:t>ПРОБЛЕМЫ И ПРЕДЛОЖЕНИЯ</a:t>
            </a:r>
            <a:endParaRPr lang="ru-RU" sz="3600" b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4221088"/>
            <a:ext cx="9144000" cy="2376264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endParaRPr lang="ru-RU" sz="1600" b="1" dirty="0">
              <a:solidFill>
                <a:schemeClr val="accent6">
                  <a:lumMod val="50000"/>
                </a:schemeClr>
              </a:solidFill>
            </a:endParaRPr>
          </a:p>
          <a:p>
            <a:pPr algn="ctr">
              <a:spcBef>
                <a:spcPts val="0"/>
              </a:spcBef>
            </a:pPr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</a:rPr>
              <a:t>КИРСАНОВ АНДРЕЙ РОМАНОВИЧ</a:t>
            </a:r>
          </a:p>
          <a:p>
            <a:pPr algn="ctr">
              <a:spcBef>
                <a:spcPts val="0"/>
              </a:spcBef>
            </a:pPr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ru-RU" sz="2200" b="1" dirty="0">
                <a:solidFill>
                  <a:schemeClr val="accent6">
                    <a:lumMod val="50000"/>
                  </a:schemeClr>
                </a:solidFill>
              </a:rPr>
              <a:t>кандидат юридических </a:t>
            </a:r>
            <a:r>
              <a:rPr lang="ru-RU" sz="2200" b="1" dirty="0" smtClean="0">
                <a:solidFill>
                  <a:schemeClr val="accent6">
                    <a:lumMod val="50000"/>
                  </a:schemeClr>
                </a:solidFill>
              </a:rPr>
              <a:t>наук,</a:t>
            </a:r>
            <a:endParaRPr lang="ru-RU" sz="2200" b="1" dirty="0">
              <a:solidFill>
                <a:schemeClr val="accent6">
                  <a:lumMod val="50000"/>
                </a:schemeClr>
              </a:solidFill>
            </a:endParaRPr>
          </a:p>
          <a:p>
            <a:pPr algn="ctr">
              <a:spcBef>
                <a:spcPts val="0"/>
              </a:spcBef>
            </a:pPr>
            <a:r>
              <a:rPr lang="ru-RU" sz="2200" b="1" dirty="0" smtClean="0">
                <a:solidFill>
                  <a:schemeClr val="accent6">
                    <a:lumMod val="50000"/>
                  </a:schemeClr>
                </a:solidFill>
              </a:rPr>
              <a:t>заместитель </a:t>
            </a:r>
            <a:r>
              <a:rPr lang="ru-RU" sz="2200" b="1" dirty="0">
                <a:solidFill>
                  <a:schemeClr val="accent6">
                    <a:lumMod val="50000"/>
                  </a:schemeClr>
                </a:solidFill>
              </a:rPr>
              <a:t>генерального директора  </a:t>
            </a:r>
            <a:r>
              <a:rPr lang="ru-RU" sz="2200" b="1" dirty="0" smtClean="0">
                <a:solidFill>
                  <a:schemeClr val="accent6">
                    <a:lumMod val="50000"/>
                  </a:schemeClr>
                </a:solidFill>
              </a:rPr>
              <a:t>АО «МР Групп»</a:t>
            </a:r>
            <a:endParaRPr lang="ru-RU" sz="2200" b="1" dirty="0">
              <a:solidFill>
                <a:schemeClr val="accent6">
                  <a:lumMod val="50000"/>
                </a:schemeClr>
              </a:solidFill>
            </a:endParaRPr>
          </a:p>
          <a:p>
            <a:pPr algn="ctr">
              <a:spcBef>
                <a:spcPts val="0"/>
              </a:spcBef>
            </a:pPr>
            <a:endParaRPr lang="ru-RU" sz="2600" b="1" dirty="0" smtClean="0">
              <a:solidFill>
                <a:schemeClr val="accent6">
                  <a:lumMod val="50000"/>
                </a:schemeClr>
              </a:solidFill>
            </a:endParaRPr>
          </a:p>
          <a:p>
            <a:pPr algn="ctr">
              <a:spcBef>
                <a:spcPts val="0"/>
              </a:spcBef>
            </a:pPr>
            <a:r>
              <a:rPr lang="ru-RU" sz="2600" b="1" dirty="0" smtClean="0">
                <a:solidFill>
                  <a:schemeClr val="accent6">
                    <a:lumMod val="50000"/>
                  </a:schemeClr>
                </a:solidFill>
              </a:rPr>
              <a:t>20 июня 2023г.</a:t>
            </a:r>
            <a:endParaRPr lang="ru-RU" sz="2600" b="1" dirty="0">
              <a:solidFill>
                <a:schemeClr val="accent6">
                  <a:lumMod val="50000"/>
                </a:schemeClr>
              </a:solidFill>
            </a:endParaRPr>
          </a:p>
          <a:p>
            <a:pPr algn="ctr">
              <a:spcBef>
                <a:spcPts val="0"/>
              </a:spcBef>
            </a:pPr>
            <a:endParaRPr lang="ru-RU" sz="2600" b="1" dirty="0">
              <a:solidFill>
                <a:schemeClr val="accent6">
                  <a:lumMod val="50000"/>
                </a:schemeClr>
              </a:solidFill>
            </a:endParaRPr>
          </a:p>
          <a:p>
            <a:pPr algn="ctr">
              <a:spcBef>
                <a:spcPts val="0"/>
              </a:spcBef>
            </a:pPr>
            <a:endParaRPr lang="ru-RU" sz="2600" b="1" dirty="0">
              <a:solidFill>
                <a:schemeClr val="accent6">
                  <a:lumMod val="50000"/>
                </a:schemeClr>
              </a:solidFill>
            </a:endParaRPr>
          </a:p>
          <a:p>
            <a:pPr>
              <a:spcBef>
                <a:spcPts val="0"/>
              </a:spcBef>
            </a:pP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2510075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692696"/>
            <a:ext cx="9144000" cy="504056"/>
          </a:xfrm>
        </p:spPr>
        <p:txBody>
          <a:bodyPr>
            <a:noAutofit/>
          </a:bodyPr>
          <a:lstStyle/>
          <a:p>
            <a:pPr algn="ctr"/>
            <a:r>
              <a:rPr lang="ru-RU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Матрица КРТ</a:t>
            </a:r>
            <a:endParaRPr lang="ru-RU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93124077"/>
              </p:ext>
            </p:extLst>
          </p:nvPr>
        </p:nvGraphicFramePr>
        <p:xfrm>
          <a:off x="107504" y="1268760"/>
          <a:ext cx="8928993" cy="53677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64542"/>
                <a:gridCol w="1907054"/>
                <a:gridCol w="1785799"/>
                <a:gridCol w="1785799"/>
                <a:gridCol w="1785799"/>
              </a:tblGrid>
              <a:tr h="813926">
                <a:tc row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ВИДЫ КРТ</a:t>
                      </a:r>
                    </a:p>
                  </a:txBody>
                  <a:tcPr anchor="ctr"/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ИНИЦИАТОРЫ</a:t>
                      </a:r>
                      <a:endParaRPr lang="ru-RU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503376">
                <a:tc vMerge="1">
                  <a:txBody>
                    <a:bodyPr/>
                    <a:lstStyle/>
                    <a:p>
                      <a:endParaRPr lang="ru-RU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rgbClr val="C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Правительство</a:t>
                      </a:r>
                      <a:r>
                        <a:rPr lang="ru-RU" baseline="0" dirty="0" smtClean="0">
                          <a:solidFill>
                            <a:srgbClr val="C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Российской </a:t>
                      </a:r>
                    </a:p>
                    <a:p>
                      <a:r>
                        <a:rPr lang="ru-RU" baseline="0" dirty="0" smtClean="0">
                          <a:solidFill>
                            <a:srgbClr val="C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Федерации</a:t>
                      </a:r>
                      <a:endParaRPr lang="ru-RU" dirty="0">
                        <a:solidFill>
                          <a:srgbClr val="C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rgbClr val="C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Высшие органы </a:t>
                      </a:r>
                      <a:r>
                        <a:rPr lang="ru-RU" dirty="0" smtClean="0">
                          <a:solidFill>
                            <a:srgbClr val="C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исполнитель-ной власти субъектов</a:t>
                      </a:r>
                      <a:r>
                        <a:rPr lang="ru-RU" baseline="0" dirty="0" smtClean="0">
                          <a:solidFill>
                            <a:srgbClr val="C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РФ</a:t>
                      </a:r>
                      <a:endParaRPr lang="ru-RU" dirty="0">
                        <a:solidFill>
                          <a:srgbClr val="C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rgbClr val="C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Главы местных </a:t>
                      </a:r>
                      <a:r>
                        <a:rPr lang="ru-RU" dirty="0" err="1" smtClean="0">
                          <a:solidFill>
                            <a:srgbClr val="C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администра-ций</a:t>
                      </a:r>
                      <a:endParaRPr lang="ru-RU" dirty="0">
                        <a:solidFill>
                          <a:srgbClr val="C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Право-обладатели</a:t>
                      </a:r>
                      <a:endParaRPr lang="ru-RU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703596">
                <a:tc>
                  <a:txBody>
                    <a:bodyPr/>
                    <a:lstStyle/>
                    <a:p>
                      <a:r>
                        <a:rPr lang="ru-RU" b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Жилой застройки</a:t>
                      </a:r>
                      <a:endParaRPr lang="ru-RU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endParaRPr lang="ru-RU" sz="2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endParaRPr lang="ru-RU" sz="2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endParaRPr lang="ru-RU" sz="2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ru-RU" sz="2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</a:tr>
              <a:tr h="703596">
                <a:tc>
                  <a:txBody>
                    <a:bodyPr/>
                    <a:lstStyle/>
                    <a:p>
                      <a:r>
                        <a:rPr lang="ru-RU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Нежилой застройки</a:t>
                      </a:r>
                      <a:endParaRPr lang="ru-RU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endParaRPr lang="ru-RU" sz="2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endParaRPr lang="ru-RU" sz="2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endParaRPr lang="ru-RU" sz="2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endParaRPr lang="ru-RU" sz="2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</a:tr>
              <a:tr h="703596"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rgbClr val="C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Смешанной </a:t>
                      </a:r>
                      <a:r>
                        <a:rPr lang="ru-RU" dirty="0" smtClean="0">
                          <a:solidFill>
                            <a:srgbClr val="C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застройки</a:t>
                      </a:r>
                      <a:endParaRPr lang="ru-RU" dirty="0">
                        <a:solidFill>
                          <a:srgbClr val="C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endParaRPr lang="ru-RU" sz="2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endParaRPr lang="ru-RU" sz="2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endParaRPr lang="ru-RU" sz="2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ru-RU" sz="2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</a:tr>
              <a:tr h="939610">
                <a:tc>
                  <a:txBody>
                    <a:bodyPr/>
                    <a:lstStyle/>
                    <a:p>
                      <a:r>
                        <a:rPr lang="ru-RU" b="1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Незастроен-ных</a:t>
                      </a:r>
                      <a:r>
                        <a:rPr lang="ru-RU" b="1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территорий</a:t>
                      </a:r>
                      <a:endParaRPr lang="ru-RU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endParaRPr lang="ru-RU" sz="2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endParaRPr lang="ru-RU" sz="2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endParaRPr lang="ru-RU" sz="2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endParaRPr lang="ru-RU" sz="2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F98A32-D04E-4BA2-9D4B-B09A0EFBDD4F}" type="slidenum">
              <a:rPr lang="ru-RU" smtClean="0"/>
              <a:pPr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42172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620688"/>
            <a:ext cx="9144000" cy="576064"/>
          </a:xfrm>
        </p:spPr>
        <p:txBody>
          <a:bodyPr>
            <a:noAutofit/>
          </a:bodyPr>
          <a:lstStyle/>
          <a:p>
            <a:pPr algn="ctr"/>
            <a:r>
              <a:rPr lang="ru-RU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Некоторые особенности главы 10 </a:t>
            </a:r>
            <a:r>
              <a:rPr lang="ru-RU" sz="28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ГрадКодекса</a:t>
            </a:r>
            <a:r>
              <a:rPr lang="ru-RU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РФ</a:t>
            </a:r>
            <a:endParaRPr lang="ru-RU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3528" y="1484784"/>
            <a:ext cx="8496944" cy="4680520"/>
          </a:xfrm>
        </p:spPr>
        <p:txBody>
          <a:bodyPr>
            <a:normAutofit lnSpcReduction="10000"/>
          </a:bodyPr>
          <a:lstStyle/>
          <a:p>
            <a:pPr marL="457200" indent="-457200" algn="just">
              <a:lnSpc>
                <a:spcPct val="120000"/>
              </a:lnSpc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ru-RU" sz="2000" dirty="0" smtClean="0">
                <a:latin typeface="Calibri" panose="020F0502020204030204" pitchFamily="34" charset="0"/>
                <a:ea typeface="Calibri"/>
                <a:cs typeface="Calibri" panose="020F0502020204030204" pitchFamily="34" charset="0"/>
              </a:rPr>
              <a:t>В КРТ жилой застройки могут быть только жилые дома, при этом нельзя изъять з/у объектов федерального значения и некоторые иные объекты, а объекты культурного наследия подлежат сохранению.</a:t>
            </a:r>
          </a:p>
          <a:p>
            <a:pPr marL="457200" indent="-457200" algn="just">
              <a:lnSpc>
                <a:spcPct val="120000"/>
              </a:lnSpc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ru-RU" sz="2000" dirty="0">
                <a:latin typeface="Calibri" panose="020F0502020204030204" pitchFamily="34" charset="0"/>
                <a:ea typeface="Calibri"/>
                <a:cs typeface="Calibri" panose="020F0502020204030204" pitchFamily="34" charset="0"/>
              </a:rPr>
              <a:t>Земельные вопросы и связанные с ними вопросы проектного финансирования требуют более детального регулирования без правовых коллизий. </a:t>
            </a:r>
          </a:p>
          <a:p>
            <a:pPr marL="457200" indent="-457200" algn="just">
              <a:lnSpc>
                <a:spcPct val="120000"/>
              </a:lnSpc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ru-RU" sz="2000" dirty="0" smtClean="0">
                <a:latin typeface="Calibri" panose="020F0502020204030204" pitchFamily="34" charset="0"/>
                <a:ea typeface="Calibri"/>
                <a:cs typeface="Calibri" panose="020F0502020204030204" pitchFamily="34" charset="0"/>
              </a:rPr>
              <a:t>Условие о заключении договора по инициативе правообладателей – в статье 66 Порядок принятия и реализации решения.</a:t>
            </a:r>
          </a:p>
          <a:p>
            <a:pPr marL="457200" indent="-457200" algn="just">
              <a:lnSpc>
                <a:spcPct val="120000"/>
              </a:lnSpc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ru-RU" sz="2000" dirty="0" smtClean="0">
                <a:latin typeface="Calibri" panose="020F0502020204030204" pitchFamily="34" charset="0"/>
                <a:ea typeface="Calibri"/>
                <a:cs typeface="Calibri" panose="020F0502020204030204" pitchFamily="34" charset="0"/>
              </a:rPr>
              <a:t>«Созданное юридическое лицо» – это 100% или возможны варианты? </a:t>
            </a:r>
            <a:endParaRPr lang="ru-RU" sz="2000" dirty="0" smtClean="0">
              <a:latin typeface="Calibri" panose="020F0502020204030204" pitchFamily="34" charset="0"/>
              <a:ea typeface="Calibri"/>
              <a:cs typeface="Calibri" panose="020F0502020204030204" pitchFamily="34" charset="0"/>
            </a:endParaRPr>
          </a:p>
          <a:p>
            <a:pPr marL="457200" indent="-457200" algn="just">
              <a:lnSpc>
                <a:spcPct val="120000"/>
              </a:lnSpc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ru-RU" sz="2000" dirty="0" smtClean="0">
                <a:latin typeface="Calibri" panose="020F0502020204030204" pitchFamily="34" charset="0"/>
                <a:ea typeface="Calibri"/>
                <a:cs typeface="Calibri" panose="020F0502020204030204" pitchFamily="34" charset="0"/>
              </a:rPr>
              <a:t>Проблемы </a:t>
            </a:r>
            <a:r>
              <a:rPr lang="ru-RU" sz="2000" dirty="0">
                <a:latin typeface="Calibri" panose="020F0502020204030204" pitchFamily="34" charset="0"/>
                <a:ea typeface="Calibri"/>
                <a:cs typeface="Calibri" panose="020F0502020204030204" pitchFamily="34" charset="0"/>
              </a:rPr>
              <a:t>юридической </a:t>
            </a:r>
            <a:r>
              <a:rPr lang="ru-RU" sz="2000" dirty="0" smtClean="0">
                <a:latin typeface="Calibri" panose="020F0502020204030204" pitchFamily="34" charset="0"/>
                <a:ea typeface="Calibri"/>
                <a:cs typeface="Calibri" panose="020F0502020204030204" pitchFamily="34" charset="0"/>
              </a:rPr>
              <a:t>техники и в том числе внутренней логики в структуре </a:t>
            </a:r>
            <a:r>
              <a:rPr lang="ru-RU" sz="2000" dirty="0">
                <a:latin typeface="Calibri" panose="020F0502020204030204" pitchFamily="34" charset="0"/>
                <a:ea typeface="Calibri"/>
                <a:cs typeface="Calibri" panose="020F0502020204030204" pitchFamily="34" charset="0"/>
              </a:rPr>
              <a:t>главы </a:t>
            </a:r>
            <a:r>
              <a:rPr lang="ru-RU" sz="2000" dirty="0" smtClean="0">
                <a:latin typeface="Calibri" panose="020F0502020204030204" pitchFamily="34" charset="0"/>
                <a:ea typeface="Calibri"/>
                <a:cs typeface="Calibri" panose="020F0502020204030204" pitchFamily="34" charset="0"/>
              </a:rPr>
              <a:t>10 (см. Матрицу КРТ), </a:t>
            </a:r>
            <a:r>
              <a:rPr lang="ru-RU" sz="2000" dirty="0">
                <a:latin typeface="Calibri" panose="020F0502020204030204" pitchFamily="34" charset="0"/>
                <a:ea typeface="Calibri"/>
                <a:cs typeface="Calibri" panose="020F0502020204030204" pitchFamily="34" charset="0"/>
              </a:rPr>
              <a:t>что вызывает затруднение толкования и применения в конкретных ситуациях.   </a:t>
            </a:r>
          </a:p>
          <a:p>
            <a:pPr marL="457200" indent="-457200" algn="just">
              <a:lnSpc>
                <a:spcPct val="120000"/>
              </a:lnSpc>
              <a:spcAft>
                <a:spcPts val="600"/>
              </a:spcAft>
              <a:buFont typeface="Wingdings" panose="05000000000000000000" pitchFamily="2" charset="2"/>
              <a:buChar char="ü"/>
            </a:pPr>
            <a:endParaRPr lang="ru-RU" sz="2000" dirty="0" smtClean="0">
              <a:latin typeface="Calibri" panose="020F0502020204030204" pitchFamily="34" charset="0"/>
              <a:ea typeface="Calibri"/>
              <a:cs typeface="Calibri" panose="020F0502020204030204" pitchFamily="34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F98A32-D04E-4BA2-9D4B-B09A0EFBDD4F}" type="slidenum">
              <a:rPr lang="ru-RU" smtClean="0"/>
              <a:pPr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36539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764024"/>
            <a:ext cx="8624936" cy="55399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ru-RU" sz="3000" b="1" dirty="0" smtClean="0">
                <a:latin typeface="Calibri"/>
                <a:ea typeface="Calibri"/>
                <a:cs typeface="Calibri"/>
              </a:rPr>
              <a:t>Договор </a:t>
            </a:r>
            <a:r>
              <a:rPr lang="ru-RU" sz="3000" b="1" dirty="0">
                <a:latin typeface="Calibri"/>
                <a:ea typeface="Calibri"/>
                <a:cs typeface="Calibri"/>
              </a:rPr>
              <a:t>о </a:t>
            </a:r>
            <a:r>
              <a:rPr lang="ru-RU" sz="3000" b="1" dirty="0" smtClean="0">
                <a:latin typeface="Calibri"/>
                <a:ea typeface="Calibri"/>
                <a:cs typeface="Calibri"/>
              </a:rPr>
              <a:t>КРТ может быть заключен </a:t>
            </a:r>
          </a:p>
          <a:p>
            <a:pPr>
              <a:spcAft>
                <a:spcPts val="0"/>
              </a:spcAft>
            </a:pPr>
            <a:r>
              <a:rPr lang="ru-RU" sz="3000" b="1" dirty="0" smtClean="0">
                <a:latin typeface="Calibri"/>
                <a:ea typeface="Calibri"/>
                <a:cs typeface="Calibri"/>
              </a:rPr>
              <a:t>в отношении: </a:t>
            </a:r>
          </a:p>
          <a:p>
            <a:pPr>
              <a:spcAft>
                <a:spcPts val="0"/>
              </a:spcAft>
            </a:pPr>
            <a:endParaRPr lang="ru-RU" sz="3000" dirty="0">
              <a:latin typeface="Calibri"/>
              <a:ea typeface="Calibri"/>
              <a:cs typeface="Calibri"/>
            </a:endParaRPr>
          </a:p>
          <a:p>
            <a:pPr marL="514350" indent="-514350">
              <a:spcAft>
                <a:spcPts val="0"/>
              </a:spcAft>
              <a:buFont typeface="+mj-lt"/>
              <a:buAutoNum type="arabicPeriod"/>
            </a:pPr>
            <a:r>
              <a:rPr lang="ru-RU" sz="3000" dirty="0" smtClean="0">
                <a:latin typeface="Calibri"/>
                <a:ea typeface="Calibri"/>
                <a:cs typeface="Calibri"/>
              </a:rPr>
              <a:t>всей территории, предусмотренной решением о КРТ; </a:t>
            </a:r>
          </a:p>
          <a:p>
            <a:pPr marL="514350" indent="-514350">
              <a:spcAft>
                <a:spcPts val="0"/>
              </a:spcAft>
              <a:buFont typeface="+mj-lt"/>
              <a:buAutoNum type="arabicPeriod"/>
            </a:pPr>
            <a:r>
              <a:rPr lang="ru-RU" sz="3000" dirty="0" smtClean="0">
                <a:latin typeface="Calibri"/>
                <a:ea typeface="Calibri"/>
                <a:cs typeface="Calibri"/>
              </a:rPr>
              <a:t>части территории комплексного развития;</a:t>
            </a:r>
          </a:p>
          <a:p>
            <a:pPr marL="514350" indent="-514350">
              <a:spcAft>
                <a:spcPts val="0"/>
              </a:spcAft>
              <a:buFont typeface="+mj-lt"/>
              <a:buAutoNum type="arabicPeriod"/>
            </a:pPr>
            <a:r>
              <a:rPr lang="ru-RU" sz="3000" dirty="0" smtClean="0">
                <a:latin typeface="Calibri"/>
                <a:ea typeface="Calibri"/>
                <a:cs typeface="Calibri"/>
              </a:rPr>
              <a:t>отдельного этапа реализации решения о КРТ.</a:t>
            </a:r>
          </a:p>
          <a:p>
            <a:pPr>
              <a:spcAft>
                <a:spcPts val="0"/>
              </a:spcAft>
            </a:pPr>
            <a:endParaRPr lang="ru-RU" sz="3000" dirty="0">
              <a:latin typeface="Calibri"/>
              <a:ea typeface="Calibri"/>
              <a:cs typeface="Calibri"/>
            </a:endParaRPr>
          </a:p>
          <a:p>
            <a:pPr>
              <a:spcAft>
                <a:spcPts val="0"/>
              </a:spcAft>
            </a:pPr>
            <a:r>
              <a:rPr lang="ru-RU" sz="3000" dirty="0" smtClean="0">
                <a:latin typeface="Calibri"/>
                <a:ea typeface="Calibri"/>
                <a:cs typeface="Calibri"/>
              </a:rPr>
              <a:t>В отношении территории комплексного развития может быть заключено несколько договоров о КРТ.</a:t>
            </a:r>
          </a:p>
          <a:p>
            <a:pPr>
              <a:spcAft>
                <a:spcPts val="0"/>
              </a:spcAft>
            </a:pPr>
            <a:endParaRPr lang="ru-RU" sz="3000" dirty="0" smtClean="0">
              <a:latin typeface="Calibri"/>
              <a:ea typeface="Calibri"/>
              <a:cs typeface="Calibri"/>
            </a:endParaRPr>
          </a:p>
          <a:p>
            <a:pPr>
              <a:spcAft>
                <a:spcPts val="0"/>
              </a:spcAft>
            </a:pPr>
            <a:r>
              <a:rPr lang="ru-RU" sz="2400" dirty="0" smtClean="0">
                <a:latin typeface="Calibri"/>
                <a:ea typeface="Calibri"/>
                <a:cs typeface="Calibri"/>
              </a:rPr>
              <a:t>(ч. 2 ст.68 </a:t>
            </a:r>
            <a:r>
              <a:rPr lang="ru-RU" sz="2400" dirty="0" err="1" smtClean="0">
                <a:latin typeface="Calibri"/>
                <a:ea typeface="Calibri"/>
                <a:cs typeface="Calibri"/>
              </a:rPr>
              <a:t>ГрадК</a:t>
            </a:r>
            <a:r>
              <a:rPr lang="ru-RU" sz="2400" dirty="0" smtClean="0">
                <a:latin typeface="Calibri"/>
                <a:ea typeface="Calibri"/>
                <a:cs typeface="Calibri"/>
              </a:rPr>
              <a:t> РФ)  </a:t>
            </a:r>
            <a:endParaRPr lang="ru-RU" sz="2400" dirty="0">
              <a:effectLst/>
              <a:latin typeface="Calibri"/>
              <a:ea typeface="Calibri"/>
              <a:cs typeface="Times New Roman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F98A32-D04E-4BA2-9D4B-B09A0EFBDD4F}" type="slidenum">
              <a:rPr lang="ru-RU" smtClean="0"/>
              <a:pPr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1069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41104" y="620688"/>
            <a:ext cx="8496944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ru-RU" sz="3000" b="1" dirty="0" smtClean="0">
                <a:solidFill>
                  <a:srgbClr val="C00000"/>
                </a:solidFill>
                <a:latin typeface="Calibri"/>
                <a:ea typeface="Calibri"/>
                <a:cs typeface="Calibri"/>
              </a:rPr>
              <a:t>ОСОБЕННОСТЬ</a:t>
            </a:r>
          </a:p>
          <a:p>
            <a:pPr>
              <a:spcAft>
                <a:spcPts val="0"/>
              </a:spcAft>
            </a:pPr>
            <a:r>
              <a:rPr lang="ru-RU" sz="3000" dirty="0" smtClean="0">
                <a:latin typeface="Calibri"/>
                <a:ea typeface="Calibri"/>
                <a:cs typeface="Calibri"/>
              </a:rPr>
              <a:t>Заключение договора </a:t>
            </a:r>
            <a:r>
              <a:rPr lang="ru-RU" sz="3000" dirty="0">
                <a:latin typeface="Calibri"/>
                <a:ea typeface="Calibri"/>
                <a:cs typeface="Calibri"/>
              </a:rPr>
              <a:t>о </a:t>
            </a:r>
            <a:r>
              <a:rPr lang="ru-RU" sz="3000" dirty="0" smtClean="0">
                <a:latin typeface="Calibri"/>
                <a:ea typeface="Calibri"/>
                <a:cs typeface="Calibri"/>
              </a:rPr>
              <a:t>КРТ нежилой застройки по инициативе правообладателей после публикации проекта решения о КРТ возможно при условии, что </a:t>
            </a:r>
            <a:r>
              <a:rPr lang="ru-RU" sz="3000" b="1" dirty="0" smtClean="0">
                <a:latin typeface="Calibri"/>
                <a:ea typeface="Calibri"/>
                <a:cs typeface="Calibri"/>
              </a:rPr>
              <a:t>согласие на заключение договора выразили все правообладатели в границах территории</a:t>
            </a:r>
            <a:r>
              <a:rPr lang="ru-RU" sz="3000" dirty="0" smtClean="0">
                <a:latin typeface="Calibri"/>
                <a:ea typeface="Calibri"/>
                <a:cs typeface="Calibri"/>
              </a:rPr>
              <a:t>, в отношении которой подготовлен проект решения о КРТ. Обязательное приложение к согласию правообладателей – соглашение о разграничении обязанностей по осуществлению мероприятий по КРТ.</a:t>
            </a:r>
          </a:p>
          <a:p>
            <a:pPr>
              <a:spcAft>
                <a:spcPts val="0"/>
              </a:spcAft>
            </a:pPr>
            <a:endParaRPr lang="ru-RU" sz="2400" dirty="0" smtClean="0">
              <a:effectLst/>
              <a:latin typeface="Calibri"/>
              <a:ea typeface="Calibri"/>
              <a:cs typeface="Times New Roman"/>
            </a:endParaRPr>
          </a:p>
          <a:p>
            <a:pPr>
              <a:spcAft>
                <a:spcPts val="0"/>
              </a:spcAft>
            </a:pPr>
            <a:r>
              <a:rPr lang="ru-RU" sz="2400" dirty="0" smtClean="0">
                <a:effectLst/>
                <a:latin typeface="Calibri"/>
                <a:ea typeface="Calibri"/>
                <a:cs typeface="Times New Roman"/>
              </a:rPr>
              <a:t>(п. 4 ч. 7 ст. 66 </a:t>
            </a:r>
            <a:r>
              <a:rPr lang="ru-RU" sz="2400" dirty="0" err="1" smtClean="0">
                <a:effectLst/>
                <a:latin typeface="Calibri"/>
                <a:ea typeface="Calibri"/>
                <a:cs typeface="Times New Roman"/>
              </a:rPr>
              <a:t>ГрадК</a:t>
            </a:r>
            <a:r>
              <a:rPr lang="ru-RU" sz="2400" dirty="0" smtClean="0">
                <a:effectLst/>
                <a:latin typeface="Calibri"/>
                <a:ea typeface="Calibri"/>
                <a:cs typeface="Times New Roman"/>
              </a:rPr>
              <a:t> РФ) </a:t>
            </a:r>
            <a:endParaRPr lang="ru-RU" sz="2400" dirty="0">
              <a:effectLst/>
              <a:latin typeface="Calibri"/>
              <a:ea typeface="Calibri"/>
              <a:cs typeface="Times New Roman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F98A32-D04E-4BA2-9D4B-B09A0EFBDD4F}" type="slidenum">
              <a:rPr lang="ru-RU" smtClean="0"/>
              <a:pPr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1069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773" y="620688"/>
            <a:ext cx="9144000" cy="1152128"/>
          </a:xfrm>
        </p:spPr>
        <p:txBody>
          <a:bodyPr>
            <a:noAutofit/>
          </a:bodyPr>
          <a:lstStyle/>
          <a:p>
            <a:pPr algn="ctr"/>
            <a:r>
              <a:rPr lang="ru-RU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Буквальное толкование </a:t>
            </a:r>
            <a:r>
              <a:rPr lang="ru-RU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пункта 4 части </a:t>
            </a:r>
            <a:r>
              <a:rPr lang="ru-RU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 </a:t>
            </a:r>
            <a:r>
              <a:rPr lang="ru-RU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статьи </a:t>
            </a:r>
            <a:r>
              <a:rPr lang="ru-RU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66 </a:t>
            </a:r>
            <a:r>
              <a:rPr lang="ru-RU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ГрадКодекса</a:t>
            </a:r>
            <a:r>
              <a:rPr lang="ru-RU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РФ   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2060848"/>
            <a:ext cx="8496944" cy="4153648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b="1" dirty="0" smtClean="0">
                <a:solidFill>
                  <a:srgbClr val="C00000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</a:rPr>
              <a:t>ЕСЛИ </a:t>
            </a:r>
            <a:r>
              <a:rPr lang="ru-RU" dirty="0" smtClean="0">
                <a:latin typeface="Calibri" panose="020F0502020204030204" pitchFamily="34" charset="0"/>
                <a:ea typeface="Calibri"/>
                <a:cs typeface="Calibri" panose="020F0502020204030204" pitchFamily="34" charset="0"/>
              </a:rPr>
              <a:t>согласие </a:t>
            </a:r>
            <a:r>
              <a:rPr lang="ru-RU" dirty="0">
                <a:latin typeface="Calibri" panose="020F0502020204030204" pitchFamily="34" charset="0"/>
                <a:ea typeface="Calibri"/>
                <a:cs typeface="Calibri" panose="020F0502020204030204" pitchFamily="34" charset="0"/>
              </a:rPr>
              <a:t>на заключение договора </a:t>
            </a:r>
            <a:r>
              <a:rPr lang="ru-RU" dirty="0" smtClean="0">
                <a:latin typeface="Calibri" panose="020F0502020204030204" pitchFamily="34" charset="0"/>
                <a:ea typeface="Calibri"/>
                <a:cs typeface="Calibri" panose="020F0502020204030204" pitchFamily="34" charset="0"/>
              </a:rPr>
              <a:t>о КРТ выразили не все </a:t>
            </a:r>
            <a:r>
              <a:rPr lang="ru-RU" dirty="0">
                <a:latin typeface="Calibri" panose="020F0502020204030204" pitchFamily="34" charset="0"/>
                <a:ea typeface="Calibri"/>
                <a:cs typeface="Calibri" panose="020F0502020204030204" pitchFamily="34" charset="0"/>
              </a:rPr>
              <a:t>правообладатели </a:t>
            </a:r>
            <a:r>
              <a:rPr lang="ru-RU" dirty="0" smtClean="0">
                <a:latin typeface="Calibri" panose="020F0502020204030204" pitchFamily="34" charset="0"/>
                <a:ea typeface="Calibri"/>
                <a:cs typeface="Calibri" panose="020F0502020204030204" pitchFamily="34" charset="0"/>
              </a:rPr>
              <a:t>недвижимости в </a:t>
            </a:r>
            <a:r>
              <a:rPr lang="ru-RU" dirty="0">
                <a:latin typeface="Calibri" panose="020F0502020204030204" pitchFamily="34" charset="0"/>
                <a:ea typeface="Calibri"/>
                <a:cs typeface="Calibri" panose="020F0502020204030204" pitchFamily="34" charset="0"/>
              </a:rPr>
              <a:t>границах территории, в отношении которой подготовлен проект решения о </a:t>
            </a:r>
            <a:r>
              <a:rPr lang="ru-RU" dirty="0" smtClean="0">
                <a:latin typeface="Calibri" panose="020F0502020204030204" pitchFamily="34" charset="0"/>
                <a:ea typeface="Calibri"/>
                <a:cs typeface="Calibri" panose="020F0502020204030204" pitchFamily="34" charset="0"/>
              </a:rPr>
              <a:t>КРТ, </a:t>
            </a:r>
          </a:p>
          <a:p>
            <a:pPr marL="0" indent="0" algn="just">
              <a:buNone/>
            </a:pPr>
            <a:r>
              <a:rPr lang="ru-RU" b="1" dirty="0" smtClean="0">
                <a:solidFill>
                  <a:srgbClr val="C00000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</a:rPr>
              <a:t>ТО</a:t>
            </a:r>
            <a:r>
              <a:rPr lang="ru-RU" dirty="0" smtClean="0">
                <a:latin typeface="Calibri" panose="020F0502020204030204" pitchFamily="34" charset="0"/>
                <a:ea typeface="Calibri"/>
                <a:cs typeface="Calibri" panose="020F0502020204030204" pitchFamily="34" charset="0"/>
              </a:rPr>
              <a:t> </a:t>
            </a:r>
            <a:r>
              <a:rPr lang="ru-RU" dirty="0">
                <a:latin typeface="Calibri" panose="020F0502020204030204" pitchFamily="34" charset="0"/>
                <a:ea typeface="Calibri"/>
                <a:cs typeface="Calibri" panose="020F0502020204030204" pitchFamily="34" charset="0"/>
              </a:rPr>
              <a:t>после публикации проекта решения о </a:t>
            </a:r>
            <a:r>
              <a:rPr lang="ru-RU" dirty="0" smtClean="0">
                <a:latin typeface="Calibri" panose="020F0502020204030204" pitchFamily="34" charset="0"/>
                <a:ea typeface="Calibri"/>
                <a:cs typeface="Calibri" panose="020F0502020204030204" pitchFamily="34" charset="0"/>
              </a:rPr>
              <a:t>КРТ </a:t>
            </a:r>
            <a:r>
              <a:rPr lang="ru-RU" b="1" dirty="0" smtClean="0">
                <a:solidFill>
                  <a:srgbClr val="C00000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</a:rPr>
              <a:t>уже невозможно </a:t>
            </a:r>
            <a:r>
              <a:rPr lang="ru-RU" dirty="0" smtClean="0">
                <a:latin typeface="Calibri" panose="020F0502020204030204" pitchFamily="34" charset="0"/>
                <a:ea typeface="Calibri"/>
                <a:cs typeface="Calibri" panose="020F0502020204030204" pitchFamily="34" charset="0"/>
              </a:rPr>
              <a:t>заключение </a:t>
            </a:r>
            <a:r>
              <a:rPr lang="ru-RU" dirty="0">
                <a:latin typeface="Calibri" panose="020F0502020204030204" pitchFamily="34" charset="0"/>
                <a:ea typeface="Calibri"/>
                <a:cs typeface="Calibri" panose="020F0502020204030204" pitchFamily="34" charset="0"/>
              </a:rPr>
              <a:t>договора о КРТ по инициативе </a:t>
            </a:r>
            <a:r>
              <a:rPr lang="ru-RU" dirty="0" smtClean="0">
                <a:latin typeface="Calibri" panose="020F0502020204030204" pitchFamily="34" charset="0"/>
                <a:ea typeface="Calibri"/>
                <a:cs typeface="Calibri" panose="020F0502020204030204" pitchFamily="34" charset="0"/>
              </a:rPr>
              <a:t>правообладателей на часть такой территории. Это было возможно только до публикации проекта решения о КРТ. 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F98A32-D04E-4BA2-9D4B-B09A0EFBDD4F}" type="slidenum">
              <a:rPr lang="ru-RU" smtClean="0"/>
              <a:pPr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86091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476672"/>
            <a:ext cx="9144000" cy="1440160"/>
          </a:xfrm>
        </p:spPr>
        <p:txBody>
          <a:bodyPr>
            <a:noAutofit/>
          </a:bodyPr>
          <a:lstStyle/>
          <a:p>
            <a:pPr algn="ctr"/>
            <a:r>
              <a:rPr lang="ru-RU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Системное </a:t>
            </a:r>
            <a:r>
              <a:rPr lang="ru-R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толкование п. 4 ч. 7 ст. 66 </a:t>
            </a:r>
            <a:r>
              <a:rPr lang="ru-RU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 </a:t>
            </a:r>
            <a:r>
              <a:rPr lang="ru-R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учетом ч. 2 ст. </a:t>
            </a:r>
            <a:r>
              <a:rPr lang="ru-RU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68, </a:t>
            </a:r>
            <a:r>
              <a:rPr lang="ru-R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ч. 5 ст. </a:t>
            </a:r>
            <a:r>
              <a:rPr lang="ru-RU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70 </a:t>
            </a:r>
            <a:r>
              <a:rPr lang="ru-RU" sz="28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ГрадКодекса</a:t>
            </a:r>
            <a:r>
              <a:rPr lang="ru-RU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РФ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2132856"/>
            <a:ext cx="8496944" cy="439248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dirty="0" smtClean="0">
                <a:latin typeface="Calibri" panose="020F0502020204030204" pitchFamily="34" charset="0"/>
                <a:cs typeface="Calibri" panose="020F0502020204030204" pitchFamily="34" charset="0"/>
              </a:rPr>
              <a:t>Если согласие на заключение договора КРТ после публикации проекта решения о КРТ выразила только часть правообладателей, то с этими правообладателями договор о КРТ не может быть заключен в отношении всей территории, о которой подготовлен проект решения о КРТ.</a:t>
            </a:r>
          </a:p>
          <a:p>
            <a:pPr marL="0" indent="0">
              <a:buNone/>
            </a:pPr>
            <a:r>
              <a:rPr lang="ru-RU" dirty="0" smtClean="0">
                <a:latin typeface="Calibri" panose="020F0502020204030204" pitchFamily="34" charset="0"/>
                <a:ea typeface="Calibri"/>
                <a:cs typeface="Calibri" panose="020F0502020204030204" pitchFamily="34" charset="0"/>
              </a:rPr>
              <a:t>С этой частью право обладателей договор может быть заключен только на ту часть территории КРТ, земельные участки на которой принадлежат этим правообладателям. </a:t>
            </a:r>
            <a:endParaRPr lang="ru-RU" dirty="0">
              <a:latin typeface="Calibri" panose="020F0502020204030204" pitchFamily="34" charset="0"/>
              <a:ea typeface="Calibri"/>
              <a:cs typeface="Calibri" panose="020F0502020204030204" pitchFamily="34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F98A32-D04E-4BA2-9D4B-B09A0EFBDD4F}" type="slidenum">
              <a:rPr lang="ru-RU" smtClean="0"/>
              <a:pPr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39727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51059" y="548680"/>
            <a:ext cx="8352928" cy="57554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ru-RU" sz="2800" b="1" dirty="0" smtClean="0">
                <a:solidFill>
                  <a:srgbClr val="FF0000"/>
                </a:solidFill>
                <a:latin typeface="Calibri"/>
                <a:ea typeface="Calibri"/>
                <a:cs typeface="Calibri"/>
              </a:rPr>
              <a:t>Конкурсными условиями</a:t>
            </a:r>
            <a:r>
              <a:rPr lang="ru-RU" sz="2800" dirty="0" smtClean="0">
                <a:latin typeface="Calibri"/>
                <a:ea typeface="Calibri"/>
                <a:cs typeface="Calibri"/>
              </a:rPr>
              <a:t>, указываемыми в решении о проведении торгов в форме конкурса, могут являться… д) </a:t>
            </a:r>
            <a:r>
              <a:rPr lang="ru-RU" sz="2800" b="1" dirty="0" smtClean="0">
                <a:solidFill>
                  <a:srgbClr val="FF0000"/>
                </a:solidFill>
                <a:latin typeface="Calibri"/>
                <a:ea typeface="Calibri"/>
                <a:cs typeface="Calibri"/>
              </a:rPr>
              <a:t>цена права </a:t>
            </a:r>
            <a:r>
              <a:rPr lang="ru-RU" sz="2800" dirty="0" smtClean="0">
                <a:latin typeface="Calibri"/>
                <a:ea typeface="Calibri"/>
                <a:cs typeface="Calibri"/>
              </a:rPr>
              <a:t>на заключение договора о КРТ… </a:t>
            </a:r>
            <a:r>
              <a:rPr lang="ru-RU" sz="2800" dirty="0">
                <a:latin typeface="Calibri"/>
                <a:ea typeface="Calibri"/>
                <a:cs typeface="Calibri"/>
              </a:rPr>
              <a:t>(п. 11 Правил проведения торгов на право заключения договора о КРТ, утв. ПП РФ от 4 мая 2021г. № 701)</a:t>
            </a:r>
            <a:r>
              <a:rPr lang="ru-RU" sz="2800" b="1" dirty="0">
                <a:latin typeface="Calibri"/>
                <a:ea typeface="Calibri"/>
                <a:cs typeface="Calibri"/>
              </a:rPr>
              <a:t> </a:t>
            </a:r>
            <a:endParaRPr lang="ru-RU" sz="2800" b="1" dirty="0" smtClean="0">
              <a:latin typeface="Calibri"/>
              <a:ea typeface="Calibri"/>
              <a:cs typeface="Calibri"/>
            </a:endParaRPr>
          </a:p>
          <a:p>
            <a:pPr>
              <a:spcAft>
                <a:spcPts val="0"/>
              </a:spcAft>
            </a:pPr>
            <a:endParaRPr lang="ru-RU" sz="2800" dirty="0" smtClean="0">
              <a:latin typeface="Calibri"/>
              <a:ea typeface="Calibri"/>
              <a:cs typeface="Calibri"/>
            </a:endParaRPr>
          </a:p>
          <a:p>
            <a:pPr marL="457200" indent="-457200"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ru-RU" sz="2400" b="1" dirty="0" smtClean="0">
                <a:latin typeface="Calibri"/>
                <a:ea typeface="Calibri"/>
                <a:cs typeface="Calibri"/>
              </a:rPr>
              <a:t>Выигравшим </a:t>
            </a:r>
            <a:r>
              <a:rPr lang="ru-RU" sz="2400" b="1" dirty="0">
                <a:latin typeface="Calibri"/>
                <a:ea typeface="Calibri"/>
                <a:cs typeface="Calibri"/>
              </a:rPr>
              <a:t>торги на аукционе </a:t>
            </a:r>
            <a:r>
              <a:rPr lang="ru-RU" sz="2400" dirty="0">
                <a:latin typeface="Calibri"/>
                <a:ea typeface="Calibri"/>
                <a:cs typeface="Calibri"/>
              </a:rPr>
              <a:t>признается лицо, </a:t>
            </a:r>
            <a:r>
              <a:rPr lang="ru-RU" sz="2400" b="1" dirty="0">
                <a:solidFill>
                  <a:srgbClr val="FF0000"/>
                </a:solidFill>
                <a:latin typeface="Calibri"/>
                <a:ea typeface="Calibri"/>
                <a:cs typeface="Calibri"/>
              </a:rPr>
              <a:t>предложившее наиболее высокую цену</a:t>
            </a:r>
            <a:r>
              <a:rPr lang="ru-RU" sz="2400" dirty="0">
                <a:latin typeface="Calibri"/>
                <a:ea typeface="Calibri"/>
                <a:cs typeface="Calibri"/>
              </a:rPr>
              <a:t> </a:t>
            </a:r>
          </a:p>
          <a:p>
            <a:pPr marL="457200" indent="-457200"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ru-RU" sz="2400" b="1" dirty="0">
                <a:latin typeface="Calibri"/>
                <a:ea typeface="Calibri"/>
                <a:cs typeface="Calibri"/>
              </a:rPr>
              <a:t>Выигравшим торги по конкурсу </a:t>
            </a:r>
            <a:r>
              <a:rPr lang="ru-RU" sz="2400" dirty="0">
                <a:latin typeface="Calibri"/>
                <a:ea typeface="Calibri"/>
                <a:cs typeface="Calibri"/>
              </a:rPr>
              <a:t>признается лицо, которое по заключению конкурсной комиссии, заранее назначенной организатором торгов, </a:t>
            </a:r>
            <a:r>
              <a:rPr lang="ru-RU" sz="2400" b="1" dirty="0">
                <a:solidFill>
                  <a:srgbClr val="FF0000"/>
                </a:solidFill>
                <a:latin typeface="Calibri"/>
                <a:ea typeface="Calibri"/>
                <a:cs typeface="Calibri"/>
              </a:rPr>
              <a:t>предложило лучшие условия </a:t>
            </a:r>
            <a:r>
              <a:rPr lang="ru-RU" sz="2400" b="1" dirty="0" smtClean="0">
                <a:solidFill>
                  <a:srgbClr val="FF0000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ru-RU" sz="2800" dirty="0" smtClean="0">
                <a:latin typeface="Calibri"/>
                <a:ea typeface="Calibri"/>
                <a:cs typeface="Calibri"/>
              </a:rPr>
              <a:t>(</a:t>
            </a:r>
            <a:r>
              <a:rPr lang="ru-RU" sz="2800" dirty="0">
                <a:latin typeface="Calibri"/>
                <a:ea typeface="Calibri"/>
                <a:cs typeface="Calibri"/>
              </a:rPr>
              <a:t>п. 4. ст. 447 ГК РФ)</a:t>
            </a:r>
          </a:p>
          <a:p>
            <a:pPr>
              <a:spcAft>
                <a:spcPts val="0"/>
              </a:spcAft>
            </a:pPr>
            <a:endParaRPr lang="ru-RU" sz="2400" dirty="0" smtClean="0">
              <a:latin typeface="Calibri"/>
              <a:ea typeface="Calibri"/>
              <a:cs typeface="Calibri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F98A32-D04E-4BA2-9D4B-B09A0EFBDD4F}" type="slidenum">
              <a:rPr lang="ru-RU" smtClean="0"/>
              <a:pPr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59968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02" y="692696"/>
            <a:ext cx="9144000" cy="1008112"/>
          </a:xfrm>
        </p:spPr>
        <p:txBody>
          <a:bodyPr>
            <a:noAutofit/>
          </a:bodyPr>
          <a:lstStyle/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Общее имущество в многоэтажных жилых комплексах</a:t>
            </a: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3528" y="1988840"/>
            <a:ext cx="8496944" cy="3888432"/>
          </a:xfrm>
        </p:spPr>
        <p:txBody>
          <a:bodyPr>
            <a:normAutofit fontScale="85000" lnSpcReduction="10000"/>
          </a:bodyPr>
          <a:lstStyle/>
          <a:p>
            <a:pPr marL="0" lvl="0" indent="0" algn="just">
              <a:spcAft>
                <a:spcPts val="0"/>
              </a:spcAft>
              <a:buClrTx/>
              <a:buNone/>
            </a:pPr>
            <a:r>
              <a:rPr lang="ru-RU" sz="3200" dirty="0" smtClean="0">
                <a:latin typeface="Calibri" panose="020F0502020204030204" pitchFamily="34" charset="0"/>
                <a:ea typeface="Calibri"/>
                <a:cs typeface="Calibri" panose="020F0502020204030204" pitchFamily="34" charset="0"/>
              </a:rPr>
              <a:t>Собственникам помещений в многоквартирном доме принадлежат на праве собственности помещения, в которых расположены инженерные коммуникации, обслуживающие более одного помещения в этом доме (ст. 30 ЖК РФ). </a:t>
            </a:r>
          </a:p>
          <a:p>
            <a:pPr marL="342900" lvl="0" indent="-342900" algn="just">
              <a:spcAft>
                <a:spcPts val="0"/>
              </a:spcAft>
              <a:buClrTx/>
              <a:buFont typeface="+mj-lt"/>
              <a:buAutoNum type="arabicPeriod"/>
            </a:pPr>
            <a:endParaRPr lang="ru-RU" sz="3200" dirty="0">
              <a:latin typeface="Calibri" panose="020F0502020204030204" pitchFamily="34" charset="0"/>
              <a:ea typeface="Calibri"/>
              <a:cs typeface="Calibri" panose="020F0502020204030204" pitchFamily="34" charset="0"/>
            </a:endParaRPr>
          </a:p>
          <a:p>
            <a:pPr marL="0" lvl="0" indent="0" algn="just">
              <a:spcAft>
                <a:spcPts val="0"/>
              </a:spcAft>
              <a:buClrTx/>
              <a:buNone/>
            </a:pPr>
            <a:r>
              <a:rPr lang="ru-RU" sz="3200" b="1" dirty="0" smtClean="0">
                <a:solidFill>
                  <a:srgbClr val="FF0000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</a:rPr>
              <a:t>Кому принадлежат центральные тепловые пункты и распределительные трансформаторные подстанции, обслуживающие более одного многоквартирного дома в многоэтажных жилых комплексах?    </a:t>
            </a:r>
            <a:endParaRPr lang="ru-RU" sz="3200" b="1" dirty="0">
              <a:solidFill>
                <a:srgbClr val="FF0000"/>
              </a:solidFill>
              <a:effectLst/>
              <a:latin typeface="Calibri" panose="020F0502020204030204" pitchFamily="34" charset="0"/>
              <a:ea typeface="Calibri"/>
              <a:cs typeface="Calibri" panose="020F0502020204030204" pitchFamily="34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F98A32-D04E-4BA2-9D4B-B09A0EFBDD4F}" type="slidenum">
              <a:rPr lang="ru-RU" smtClean="0"/>
              <a:pPr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98860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476672"/>
            <a:ext cx="9144000" cy="648072"/>
          </a:xfrm>
        </p:spPr>
        <p:txBody>
          <a:bodyPr>
            <a:noAutofit/>
          </a:bodyPr>
          <a:lstStyle/>
          <a:p>
            <a:pPr algn="ctr"/>
            <a:r>
              <a:rPr lang="ru-RU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Мероприятия и документы в сфере строительства</a:t>
            </a:r>
            <a:endParaRPr lang="ru-RU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3528" y="1124744"/>
            <a:ext cx="8496944" cy="5112568"/>
          </a:xfrm>
        </p:spPr>
        <p:txBody>
          <a:bodyPr>
            <a:normAutofit/>
          </a:bodyPr>
          <a:lstStyle/>
          <a:p>
            <a:pPr marL="342900" lvl="0" indent="-342900">
              <a:spcBef>
                <a:spcPts val="0"/>
              </a:spcBef>
              <a:spcAft>
                <a:spcPts val="0"/>
              </a:spcAft>
              <a:buClrTx/>
              <a:buFont typeface="Wingdings" panose="05000000000000000000" pitchFamily="2" charset="2"/>
              <a:buChar char="ü"/>
            </a:pPr>
            <a:r>
              <a:rPr lang="ru-RU" sz="2200" b="1" dirty="0" smtClean="0">
                <a:effectLst/>
                <a:latin typeface="Calibri" panose="020F0502020204030204" pitchFamily="34" charset="0"/>
                <a:ea typeface="Calibri"/>
                <a:cs typeface="Calibri" panose="020F0502020204030204" pitchFamily="34" charset="0"/>
              </a:rPr>
              <a:t>Постановлением Правительства РФ от 25.12.2021 № 2490 утвержден исчерпывающий перечень, документов, сведений, </a:t>
            </a:r>
            <a:r>
              <a:rPr lang="ru-RU" sz="2200" b="1" dirty="0" smtClean="0">
                <a:latin typeface="Calibri" panose="020F0502020204030204" pitchFamily="34" charset="0"/>
                <a:ea typeface="Calibri"/>
                <a:cs typeface="Calibri" panose="020F0502020204030204" pitchFamily="34" charset="0"/>
              </a:rPr>
              <a:t>материалов, предусмотренных нормативными правовыми актами РФ</a:t>
            </a:r>
          </a:p>
          <a:p>
            <a:pPr marL="0" lvl="0" indent="0" algn="just"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ru-RU" sz="2200" dirty="0" smtClean="0">
                <a:latin typeface="Calibri" panose="020F0502020204030204" pitchFamily="34" charset="0"/>
                <a:ea typeface="Calibri"/>
                <a:cs typeface="Calibri" panose="020F0502020204030204" pitchFamily="34" charset="0"/>
              </a:rPr>
              <a:t>Предъявление требований о получении в целях реализации проекта по строительству ОКС не предусмотренных в установленном порядке  разрешений, заключений, документов, сведений, материалов, согласований не допускается.</a:t>
            </a:r>
          </a:p>
          <a:p>
            <a:pPr marL="0" lvl="0" indent="0" algn="just">
              <a:spcBef>
                <a:spcPts val="0"/>
              </a:spcBef>
              <a:spcAft>
                <a:spcPts val="0"/>
              </a:spcAft>
              <a:buClrTx/>
              <a:buNone/>
            </a:pPr>
            <a:endParaRPr lang="ru-RU" sz="2200" b="1" dirty="0" smtClean="0">
              <a:latin typeface="Calibri" panose="020F0502020204030204" pitchFamily="34" charset="0"/>
              <a:ea typeface="Calibri"/>
              <a:cs typeface="Calibri" panose="020F0502020204030204" pitchFamily="34" charset="0"/>
            </a:endParaRPr>
          </a:p>
          <a:p>
            <a:pPr marL="342900" lvl="0" indent="-342900" algn="just">
              <a:spcBef>
                <a:spcPts val="0"/>
              </a:spcBef>
              <a:spcAft>
                <a:spcPts val="0"/>
              </a:spcAft>
              <a:buClrTx/>
              <a:buFont typeface="Wingdings" panose="05000000000000000000" pitchFamily="2" charset="2"/>
              <a:buChar char="ü"/>
            </a:pPr>
            <a:r>
              <a:rPr lang="ru-RU" sz="2200" b="1" dirty="0" smtClean="0">
                <a:latin typeface="Calibri" panose="020F0502020204030204" pitchFamily="34" charset="0"/>
                <a:ea typeface="Calibri"/>
                <a:cs typeface="Calibri" panose="020F0502020204030204" pitchFamily="34" charset="0"/>
              </a:rPr>
              <a:t>Постановлением Правительства Москвы от 10.02.2022 № 160-ПП утвержден перечень из 9 процедур </a:t>
            </a:r>
          </a:p>
          <a:p>
            <a:pPr marL="0" lvl="0" indent="0" algn="just">
              <a:spcBef>
                <a:spcPts val="0"/>
              </a:spcBef>
              <a:spcAft>
                <a:spcPts val="0"/>
              </a:spcAft>
              <a:buClrTx/>
              <a:buNone/>
            </a:pPr>
            <a:endParaRPr lang="ru-RU" sz="2000" b="1" dirty="0">
              <a:solidFill>
                <a:srgbClr val="FF0000"/>
              </a:solidFill>
              <a:latin typeface="Calibri" panose="020F0502020204030204" pitchFamily="34" charset="0"/>
              <a:ea typeface="Calibri"/>
              <a:cs typeface="Calibri" panose="020F0502020204030204" pitchFamily="34" charset="0"/>
            </a:endParaRPr>
          </a:p>
          <a:p>
            <a:pPr marL="0" lvl="0" indent="0" algn="just"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ru-RU" sz="2000" b="1" dirty="0" smtClean="0">
                <a:solidFill>
                  <a:srgbClr val="FF0000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</a:rPr>
              <a:t> </a:t>
            </a:r>
          </a:p>
          <a:p>
            <a:pPr marL="0" lvl="0" indent="0" algn="just"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ru-RU" sz="2000" b="1" dirty="0" smtClean="0">
                <a:solidFill>
                  <a:srgbClr val="FF0000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</a:rPr>
              <a:t>Ответственность за необоснованные требования КоАП РФ не установлена</a:t>
            </a:r>
            <a:endParaRPr lang="ru-RU" sz="2000" dirty="0" smtClean="0">
              <a:latin typeface="Calibri" panose="020F0502020204030204" pitchFamily="34" charset="0"/>
              <a:ea typeface="Calibri"/>
              <a:cs typeface="Calibri" panose="020F0502020204030204" pitchFamily="34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F98A32-D04E-4BA2-9D4B-B09A0EFBDD4F}" type="slidenum">
              <a:rPr lang="ru-RU" smtClean="0"/>
              <a:pPr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9696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836712"/>
            <a:ext cx="9144000" cy="2490663"/>
          </a:xfrm>
        </p:spPr>
        <p:txBody>
          <a:bodyPr>
            <a:noAutofit/>
          </a:bodyPr>
          <a:lstStyle/>
          <a:p>
            <a:pPr algn="ctr"/>
            <a:r>
              <a:rPr lang="ru-RU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ВАЖНАЯ ОСОБЕННОСТЬ </a:t>
            </a:r>
            <a:r>
              <a:rPr lang="ru-RU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всех </a:t>
            </a:r>
            <a:r>
              <a:rPr lang="ru-RU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видов КРТ </a:t>
            </a:r>
            <a:r>
              <a:rPr lang="ru-RU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</a:t>
            </a:r>
            <a:r>
              <a:rPr lang="ru-RU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целях жилой </a:t>
            </a:r>
            <a:r>
              <a:rPr lang="ru-RU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застройки -  </a:t>
            </a:r>
            <a:br>
              <a:rPr lang="ru-RU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обязательное </a:t>
            </a:r>
            <a:r>
              <a:rPr lang="ru-RU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обеспечение </a:t>
            </a:r>
            <a:r>
              <a:rPr lang="ru-RU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объектами </a:t>
            </a:r>
            <a:r>
              <a:rPr lang="ru-RU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социальной </a:t>
            </a:r>
            <a:r>
              <a:rPr lang="ru-RU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инфраструктуры</a:t>
            </a:r>
            <a:endParaRPr lang="ru-RU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3528" y="3429000"/>
            <a:ext cx="8496944" cy="2319357"/>
          </a:xfrm>
        </p:spPr>
        <p:txBody>
          <a:bodyPr>
            <a:normAutofit/>
          </a:bodyPr>
          <a:lstStyle/>
          <a:p>
            <a:pPr marL="0" lvl="0" indent="0" algn="just">
              <a:spcBef>
                <a:spcPts val="0"/>
              </a:spcBef>
              <a:spcAft>
                <a:spcPts val="0"/>
              </a:spcAft>
              <a:buClrTx/>
              <a:buNone/>
            </a:pPr>
            <a:endParaRPr lang="ru-RU" sz="2400" dirty="0" smtClean="0">
              <a:latin typeface="Calibri" panose="020F0502020204030204" pitchFamily="34" charset="0"/>
              <a:ea typeface="Calibri"/>
              <a:cs typeface="Calibri" panose="020F0502020204030204" pitchFamily="34" charset="0"/>
            </a:endParaRPr>
          </a:p>
          <a:p>
            <a:pPr marL="0" lvl="0" indent="0" algn="just">
              <a:spcBef>
                <a:spcPts val="0"/>
              </a:spcBef>
              <a:spcAft>
                <a:spcPts val="0"/>
              </a:spcAft>
              <a:buClrTx/>
              <a:buNone/>
            </a:pPr>
            <a:endParaRPr lang="ru-RU" sz="2400" dirty="0" smtClean="0">
              <a:latin typeface="Calibri" panose="020F0502020204030204" pitchFamily="34" charset="0"/>
              <a:ea typeface="Calibri"/>
              <a:cs typeface="Calibri" panose="020F0502020204030204" pitchFamily="34" charset="0"/>
            </a:endParaRPr>
          </a:p>
          <a:p>
            <a:pPr marL="0" lvl="0" indent="0" algn="just">
              <a:spcBef>
                <a:spcPts val="0"/>
              </a:spcBef>
              <a:spcAft>
                <a:spcPts val="0"/>
              </a:spcAft>
              <a:buClrTx/>
              <a:buNone/>
            </a:pPr>
            <a:endParaRPr lang="ru-RU" sz="2400" dirty="0">
              <a:latin typeface="Calibri" panose="020F0502020204030204" pitchFamily="34" charset="0"/>
              <a:ea typeface="Calibri"/>
              <a:cs typeface="Calibri" panose="020F0502020204030204" pitchFamily="34" charset="0"/>
            </a:endParaRPr>
          </a:p>
          <a:p>
            <a:pPr marL="0" lvl="0" indent="0" algn="just">
              <a:spcBef>
                <a:spcPts val="0"/>
              </a:spcBef>
              <a:spcAft>
                <a:spcPts val="0"/>
              </a:spcAft>
              <a:buClrTx/>
              <a:buNone/>
            </a:pPr>
            <a:endParaRPr lang="ru-RU" sz="2400" dirty="0">
              <a:latin typeface="Calibri" panose="020F0502020204030204" pitchFamily="34" charset="0"/>
              <a:ea typeface="Calibri"/>
              <a:cs typeface="Calibri" panose="020F0502020204030204" pitchFamily="34" charset="0"/>
            </a:endParaRPr>
          </a:p>
          <a:p>
            <a:pPr marL="0" lvl="0" indent="0" algn="just">
              <a:spcBef>
                <a:spcPts val="0"/>
              </a:spcBef>
              <a:spcAft>
                <a:spcPts val="0"/>
              </a:spcAft>
              <a:buClrTx/>
              <a:buNone/>
            </a:pPr>
            <a:endParaRPr lang="ru-RU" sz="2400" dirty="0">
              <a:latin typeface="Calibri" panose="020F0502020204030204" pitchFamily="34" charset="0"/>
              <a:ea typeface="Calibri"/>
              <a:cs typeface="Calibri" panose="020F0502020204030204" pitchFamily="34" charset="0"/>
            </a:endParaRPr>
          </a:p>
          <a:p>
            <a:pPr marL="0" lvl="0" indent="0" algn="just">
              <a:spcBef>
                <a:spcPts val="0"/>
              </a:spcBef>
              <a:spcAft>
                <a:spcPts val="0"/>
              </a:spcAft>
              <a:buClrTx/>
              <a:buNone/>
            </a:pPr>
            <a:endParaRPr lang="ru-RU" sz="2400" dirty="0" smtClean="0">
              <a:latin typeface="Calibri" panose="020F0502020204030204" pitchFamily="34" charset="0"/>
              <a:ea typeface="Calibri"/>
              <a:cs typeface="Calibri" panose="020F0502020204030204" pitchFamily="34" charset="0"/>
            </a:endParaRPr>
          </a:p>
          <a:p>
            <a:pPr marL="457200" lvl="0" indent="-457200" algn="just">
              <a:spcBef>
                <a:spcPts val="0"/>
              </a:spcBef>
              <a:spcAft>
                <a:spcPts val="0"/>
              </a:spcAft>
              <a:buClrTx/>
              <a:buAutoNum type="arabicPeriod"/>
            </a:pPr>
            <a:endParaRPr lang="ru-RU" sz="2400" dirty="0" smtClean="0">
              <a:effectLst/>
              <a:latin typeface="Calibri" panose="020F0502020204030204" pitchFamily="34" charset="0"/>
              <a:ea typeface="Calibri"/>
              <a:cs typeface="Calibri" panose="020F0502020204030204" pitchFamily="34" charset="0"/>
            </a:endParaRPr>
          </a:p>
          <a:p>
            <a:pPr marL="457200" lvl="0" indent="-457200" algn="just">
              <a:spcBef>
                <a:spcPts val="0"/>
              </a:spcBef>
              <a:spcAft>
                <a:spcPts val="0"/>
              </a:spcAft>
              <a:buClrTx/>
              <a:buAutoNum type="arabicPeriod"/>
            </a:pPr>
            <a:endParaRPr lang="ru-RU" sz="2400" dirty="0" smtClean="0">
              <a:effectLst/>
              <a:latin typeface="Calibri" panose="020F0502020204030204" pitchFamily="34" charset="0"/>
              <a:ea typeface="Calibri"/>
              <a:cs typeface="Calibri" panose="020F0502020204030204" pitchFamily="34" charset="0"/>
            </a:endParaRPr>
          </a:p>
          <a:p>
            <a:pPr marL="457200" lvl="0" indent="-457200" algn="just">
              <a:spcBef>
                <a:spcPts val="0"/>
              </a:spcBef>
              <a:spcAft>
                <a:spcPts val="0"/>
              </a:spcAft>
              <a:buClrTx/>
              <a:buAutoNum type="arabicPeriod"/>
            </a:pPr>
            <a:endParaRPr lang="ru-RU" sz="2400" dirty="0">
              <a:effectLst/>
              <a:latin typeface="Calibri" panose="020F0502020204030204" pitchFamily="34" charset="0"/>
              <a:ea typeface="Calibri"/>
              <a:cs typeface="Calibri" panose="020F0502020204030204" pitchFamily="34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F98A32-D04E-4BA2-9D4B-B09A0EFBDD4F}" type="slidenum">
              <a:rPr lang="ru-RU" smtClean="0"/>
              <a:pPr/>
              <a:t>11</a:t>
            </a:fld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611560" y="3717032"/>
            <a:ext cx="8136904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3600" b="1" dirty="0" smtClean="0">
                <a:solidFill>
                  <a:prstClr val="black"/>
                </a:solidFill>
                <a:latin typeface="Calibri"/>
              </a:rPr>
              <a:t>Кто может и кто должен </a:t>
            </a:r>
            <a:r>
              <a:rPr lang="ru-RU" sz="3600" b="1" dirty="0">
                <a:solidFill>
                  <a:prstClr val="black"/>
                </a:solidFill>
                <a:latin typeface="Calibri"/>
              </a:rPr>
              <a:t>создавать </a:t>
            </a:r>
            <a:endParaRPr lang="ru-RU" sz="3600" b="1" dirty="0" smtClean="0">
              <a:solidFill>
                <a:prstClr val="black"/>
              </a:solidFill>
              <a:latin typeface="Calibri"/>
            </a:endParaRPr>
          </a:p>
          <a:p>
            <a:pPr lvl="0" algn="ctr"/>
            <a:r>
              <a:rPr lang="ru-RU" sz="3600" b="1" dirty="0" smtClean="0">
                <a:solidFill>
                  <a:prstClr val="black"/>
                </a:solidFill>
                <a:latin typeface="Calibri"/>
              </a:rPr>
              <a:t>объекты </a:t>
            </a:r>
            <a:r>
              <a:rPr lang="ru-RU" sz="3600" b="1" dirty="0">
                <a:solidFill>
                  <a:prstClr val="black"/>
                </a:solidFill>
                <a:latin typeface="Calibri"/>
              </a:rPr>
              <a:t>социальной инфраструктуры </a:t>
            </a:r>
          </a:p>
          <a:p>
            <a:pPr lvl="0" algn="ctr"/>
            <a:r>
              <a:rPr lang="ru-RU" sz="3600" b="1" dirty="0">
                <a:solidFill>
                  <a:prstClr val="black"/>
                </a:solidFill>
                <a:latin typeface="Calibri"/>
              </a:rPr>
              <a:t>в проектах КРТ?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75188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1196752"/>
            <a:ext cx="8712968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dirty="0">
                <a:latin typeface="Calibri" panose="020F0502020204030204" pitchFamily="34" charset="0"/>
                <a:cs typeface="Calibri" panose="020F0502020204030204" pitchFamily="34" charset="0"/>
              </a:rPr>
              <a:t>Договор о КРТ </a:t>
            </a:r>
            <a:r>
              <a:rPr lang="ru-RU" sz="36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может предусматривать </a:t>
            </a:r>
            <a:r>
              <a:rPr lang="ru-RU" sz="3600" dirty="0">
                <a:latin typeface="Calibri" panose="020F0502020204030204" pitchFamily="34" charset="0"/>
                <a:cs typeface="Calibri" panose="020F0502020204030204" pitchFamily="34" charset="0"/>
              </a:rPr>
              <a:t>обязательство застройщика безвозмездно передать в государственную или муниципальную собственность объекты социальной инфраструктуры, построенные за его счет.</a:t>
            </a:r>
          </a:p>
          <a:p>
            <a:endParaRPr lang="ru-RU" sz="3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ru-RU" sz="3600" dirty="0">
                <a:latin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ru-RU" sz="3600" dirty="0" err="1">
                <a:latin typeface="Calibri" panose="020F0502020204030204" pitchFamily="34" charset="0"/>
                <a:cs typeface="Calibri" panose="020F0502020204030204" pitchFamily="34" charset="0"/>
              </a:rPr>
              <a:t>п.п</a:t>
            </a:r>
            <a:r>
              <a:rPr lang="ru-RU" sz="3600" dirty="0">
                <a:latin typeface="Calibri" panose="020F0502020204030204" pitchFamily="34" charset="0"/>
                <a:cs typeface="Calibri" panose="020F0502020204030204" pitchFamily="34" charset="0"/>
              </a:rPr>
              <a:t>. 1 п. 5 ст. 68 </a:t>
            </a:r>
            <a:r>
              <a:rPr lang="ru-RU" sz="3600" dirty="0" err="1">
                <a:latin typeface="Calibri" panose="020F0502020204030204" pitchFamily="34" charset="0"/>
                <a:cs typeface="Calibri" panose="020F0502020204030204" pitchFamily="34" charset="0"/>
              </a:rPr>
              <a:t>ГрадК</a:t>
            </a:r>
            <a:r>
              <a:rPr lang="ru-RU" sz="3600" dirty="0">
                <a:latin typeface="Calibri" panose="020F0502020204030204" pitchFamily="34" charset="0"/>
                <a:cs typeface="Calibri" panose="020F0502020204030204" pitchFamily="34" charset="0"/>
              </a:rPr>
              <a:t> РФ)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F98A32-D04E-4BA2-9D4B-B09A0EFBDD4F}" type="slidenum">
              <a:rPr lang="ru-RU" smtClean="0"/>
              <a:pPr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94654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51520" y="966788"/>
            <a:ext cx="8280920" cy="5170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4000" dirty="0">
                <a:solidFill>
                  <a:prstClr val="black"/>
                </a:solidFill>
                <a:latin typeface="Calibri"/>
              </a:rPr>
              <a:t>Договор о КРТ </a:t>
            </a:r>
            <a:r>
              <a:rPr lang="ru-RU" sz="4000" dirty="0">
                <a:solidFill>
                  <a:srgbClr val="C00000"/>
                </a:solidFill>
                <a:latin typeface="Calibri"/>
              </a:rPr>
              <a:t>может предусматривать </a:t>
            </a:r>
            <a:r>
              <a:rPr lang="ru-RU" sz="4000" dirty="0">
                <a:solidFill>
                  <a:prstClr val="black"/>
                </a:solidFill>
                <a:latin typeface="Calibri"/>
              </a:rPr>
              <a:t>обязанность исполнительного органа государственной власти или органа местного самоуправления обеспечить строительство объектов социальной инфраструктуры.</a:t>
            </a:r>
          </a:p>
          <a:p>
            <a:pPr lvl="0"/>
            <a:endParaRPr lang="ru-RU" dirty="0">
              <a:solidFill>
                <a:prstClr val="black"/>
              </a:solidFill>
              <a:latin typeface="Calibri"/>
            </a:endParaRPr>
          </a:p>
          <a:p>
            <a:pPr lvl="0"/>
            <a:r>
              <a:rPr lang="ru-RU" sz="3200" dirty="0">
                <a:solidFill>
                  <a:prstClr val="black"/>
                </a:solidFill>
                <a:latin typeface="Calibri"/>
              </a:rPr>
              <a:t>(п. 7 ст. 68 </a:t>
            </a:r>
            <a:r>
              <a:rPr lang="ru-RU" sz="3200" dirty="0" err="1">
                <a:solidFill>
                  <a:prstClr val="black"/>
                </a:solidFill>
                <a:latin typeface="Calibri"/>
              </a:rPr>
              <a:t>ГрадК</a:t>
            </a:r>
            <a:r>
              <a:rPr lang="ru-RU" sz="3200" dirty="0">
                <a:solidFill>
                  <a:prstClr val="black"/>
                </a:solidFill>
                <a:latin typeface="Calibri"/>
              </a:rPr>
              <a:t> РФ)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F98A32-D04E-4BA2-9D4B-B09A0EFBDD4F}" type="slidenum">
              <a:rPr lang="ru-RU" smtClean="0"/>
              <a:pPr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2474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39552" y="1059121"/>
            <a:ext cx="8136904" cy="52014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4000" dirty="0">
                <a:solidFill>
                  <a:prstClr val="black"/>
                </a:solidFill>
                <a:latin typeface="Calibri"/>
              </a:rPr>
              <a:t>К полномочиям органов государственной власти субъектов Российской Федерации в сфере образования относится </a:t>
            </a:r>
            <a:r>
              <a:rPr lang="ru-RU" sz="4000" dirty="0">
                <a:solidFill>
                  <a:srgbClr val="C00000"/>
                </a:solidFill>
                <a:latin typeface="Calibri"/>
              </a:rPr>
              <a:t>создание образовательных организаций </a:t>
            </a:r>
            <a:r>
              <a:rPr lang="ru-RU" sz="4000" dirty="0">
                <a:solidFill>
                  <a:prstClr val="black"/>
                </a:solidFill>
                <a:latin typeface="Calibri"/>
              </a:rPr>
              <a:t>субъектов Российской Федерации.</a:t>
            </a:r>
          </a:p>
          <a:p>
            <a:pPr lvl="0"/>
            <a:endParaRPr lang="ru-RU" dirty="0">
              <a:solidFill>
                <a:prstClr val="black"/>
              </a:solidFill>
              <a:latin typeface="Calibri"/>
            </a:endParaRPr>
          </a:p>
          <a:p>
            <a:pPr lvl="0"/>
            <a:endParaRPr lang="ru-RU" dirty="0">
              <a:solidFill>
                <a:prstClr val="black"/>
              </a:solidFill>
              <a:latin typeface="Calibri"/>
            </a:endParaRPr>
          </a:p>
          <a:p>
            <a:pPr lvl="0"/>
            <a:r>
              <a:rPr lang="ru-RU" sz="2800" dirty="0">
                <a:solidFill>
                  <a:prstClr val="black"/>
                </a:solidFill>
                <a:latin typeface="Calibri"/>
              </a:rPr>
              <a:t>(п. 1 ст. 8 273-ФЗ «Об образовании в Российской Федерации»)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F98A32-D04E-4BA2-9D4B-B09A0EFBDD4F}" type="slidenum">
              <a:rPr lang="ru-RU" smtClean="0"/>
              <a:pPr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8636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85412" y="1052736"/>
            <a:ext cx="8208912" cy="55399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4000" dirty="0">
                <a:solidFill>
                  <a:prstClr val="black"/>
                </a:solidFill>
                <a:latin typeface="Calibri"/>
              </a:rPr>
              <a:t>К полномочиям органов местного самоуправления муниципальных районов и городских округов по решению вопросов в сфере образования относится </a:t>
            </a:r>
            <a:r>
              <a:rPr lang="ru-RU" sz="4000" dirty="0">
                <a:solidFill>
                  <a:srgbClr val="C00000"/>
                </a:solidFill>
                <a:latin typeface="Calibri"/>
              </a:rPr>
              <a:t>создание муниципальных образовательных организаций</a:t>
            </a:r>
            <a:r>
              <a:rPr lang="ru-RU" sz="4000" dirty="0">
                <a:solidFill>
                  <a:prstClr val="black"/>
                </a:solidFill>
                <a:latin typeface="Calibri"/>
              </a:rPr>
              <a:t>.</a:t>
            </a:r>
          </a:p>
          <a:p>
            <a:pPr lvl="0"/>
            <a:endParaRPr lang="ru-RU" dirty="0">
              <a:solidFill>
                <a:prstClr val="black"/>
              </a:solidFill>
              <a:latin typeface="Calibri"/>
            </a:endParaRPr>
          </a:p>
          <a:p>
            <a:pPr lvl="0"/>
            <a:r>
              <a:rPr lang="ru-RU" sz="2800" dirty="0">
                <a:solidFill>
                  <a:prstClr val="black"/>
                </a:solidFill>
                <a:latin typeface="Calibri"/>
              </a:rPr>
              <a:t>(п. 1 ст. 9 273-ФЗ «Об образовании в Российской Федерации»)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F98A32-D04E-4BA2-9D4B-B09A0EFBDD4F}" type="slidenum">
              <a:rPr lang="ru-RU" smtClean="0"/>
              <a:pPr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945739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908720"/>
            <a:ext cx="8712968" cy="55399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3200" b="1" dirty="0">
                <a:solidFill>
                  <a:srgbClr val="C00000"/>
                </a:solidFill>
                <a:latin typeface="Calibri"/>
              </a:rPr>
              <a:t>Правительство Российской Федерации рекомендует </a:t>
            </a:r>
            <a:r>
              <a:rPr lang="ru-RU" sz="3200" dirty="0">
                <a:solidFill>
                  <a:prstClr val="black"/>
                </a:solidFill>
                <a:latin typeface="Calibri"/>
              </a:rPr>
              <a:t>органам исполнительной власти субъектов Российской Федерации и органам местного самоуправления предусматривать за счет средств соответствующих бюджетов финансирование строительства объектов социального назначения, связанного с реализацией указанными органами полномочий по вопросам, относящимся к их ведению.  </a:t>
            </a:r>
          </a:p>
          <a:p>
            <a:pPr lvl="0"/>
            <a:endParaRPr lang="ru-RU" dirty="0">
              <a:solidFill>
                <a:prstClr val="black"/>
              </a:solidFill>
              <a:latin typeface="Calibri"/>
            </a:endParaRPr>
          </a:p>
          <a:p>
            <a:pPr lvl="0"/>
            <a:r>
              <a:rPr lang="ru-RU" sz="2400" dirty="0">
                <a:solidFill>
                  <a:prstClr val="black"/>
                </a:solidFill>
                <a:latin typeface="Calibri"/>
              </a:rPr>
              <a:t>(п. 5 Постановления Правительства Российской Федерации от 05.05.2007г. № 265)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F98A32-D04E-4BA2-9D4B-B09A0EFBDD4F}" type="slidenum">
              <a:rPr lang="ru-RU" smtClean="0"/>
              <a:pPr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193560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81503" y="1089898"/>
            <a:ext cx="8496944" cy="45550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3200" b="1" dirty="0">
                <a:solidFill>
                  <a:srgbClr val="C00000"/>
                </a:solidFill>
                <a:latin typeface="Calibri"/>
              </a:rPr>
              <a:t>Правительство Российской Федерации рекомендует </a:t>
            </a:r>
            <a:r>
              <a:rPr lang="ru-RU" sz="3200" dirty="0">
                <a:solidFill>
                  <a:prstClr val="black"/>
                </a:solidFill>
                <a:latin typeface="Calibri"/>
              </a:rPr>
              <a:t>органам исполнительной власти субъектов Российской Федерации и органам местного самоуправления осуществлять выкуп объектов социального назначения, построенных за счет средств юридических лиц, осуществляющих реализацию проектов. </a:t>
            </a:r>
          </a:p>
          <a:p>
            <a:pPr lvl="0"/>
            <a:endParaRPr lang="ru-RU" dirty="0">
              <a:solidFill>
                <a:prstClr val="black"/>
              </a:solidFill>
              <a:latin typeface="Calibri"/>
            </a:endParaRPr>
          </a:p>
          <a:p>
            <a:pPr lvl="0"/>
            <a:r>
              <a:rPr lang="ru-RU" sz="2400" dirty="0">
                <a:solidFill>
                  <a:prstClr val="black"/>
                </a:solidFill>
                <a:latin typeface="Calibri"/>
              </a:rPr>
              <a:t>(п. 5 Постановления Правительства Российской Федерации от 05.05.2007г. № 265)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F98A32-D04E-4BA2-9D4B-B09A0EFBDD4F}" type="slidenum">
              <a:rPr lang="ru-RU" smtClean="0"/>
              <a:pPr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99147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67471" y="836712"/>
            <a:ext cx="8352928" cy="55399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3200" b="1" dirty="0">
                <a:solidFill>
                  <a:srgbClr val="C00000"/>
                </a:solidFill>
                <a:latin typeface="Calibri"/>
              </a:rPr>
              <a:t>Правительство Российской Федерации рекомендует </a:t>
            </a:r>
            <a:r>
              <a:rPr lang="ru-RU" sz="3200" dirty="0">
                <a:solidFill>
                  <a:prstClr val="black"/>
                </a:solidFill>
                <a:latin typeface="Calibri"/>
              </a:rPr>
              <a:t>юридическим лицам, осуществляющим реализацию проектов, при выкупе органами исполнительной власти субъектов Российской Федерации и органами местного самоуправления объектов социального назначения предоставлять им отсрочку и (или) длительную рассрочку оплаты стоимости приобретаемых объектов.   </a:t>
            </a:r>
          </a:p>
          <a:p>
            <a:pPr lvl="0"/>
            <a:endParaRPr lang="ru-RU" dirty="0">
              <a:solidFill>
                <a:prstClr val="black"/>
              </a:solidFill>
              <a:latin typeface="Calibri"/>
            </a:endParaRPr>
          </a:p>
          <a:p>
            <a:pPr lvl="0"/>
            <a:r>
              <a:rPr lang="ru-RU" sz="2400" dirty="0">
                <a:solidFill>
                  <a:prstClr val="black"/>
                </a:solidFill>
                <a:latin typeface="Calibri"/>
              </a:rPr>
              <a:t>(п. 6 Постановления Правительства Российской Федерации от 05.05.2007г. № 265)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F98A32-D04E-4BA2-9D4B-B09A0EFBDD4F}" type="slidenum">
              <a:rPr lang="ru-RU" smtClean="0"/>
              <a:pPr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7861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773" y="620688"/>
            <a:ext cx="9144000" cy="1152128"/>
          </a:xfrm>
        </p:spPr>
        <p:txBody>
          <a:bodyPr>
            <a:noAutofit/>
          </a:bodyPr>
          <a:lstStyle/>
          <a:p>
            <a:pPr algn="ctr"/>
            <a:r>
              <a:rPr lang="ru-RU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Федеральный проект «Инфраструктурное меню»</a:t>
            </a:r>
            <a:endParaRPr lang="ru-RU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1772816"/>
            <a:ext cx="8496944" cy="4392488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ru-RU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Комплекс мер экономической поддержки регионов для развития инфраструктуры и жилищного строительства:</a:t>
            </a:r>
          </a:p>
          <a:p>
            <a:pPr marL="0" indent="0" algn="just">
              <a:buNone/>
            </a:pPr>
            <a:endParaRPr lang="ru-RU" sz="2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sz="2200" dirty="0" smtClean="0"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инфраструктурные бюджетные кредиты; 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sz="2200" dirty="0" smtClean="0"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инфраструктурные облигации; 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sz="2200" dirty="0" smtClean="0"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реструктуризация бюджетных кредитов; 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sz="2200" dirty="0" smtClean="0"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предоставление средств Фонда национального благосостояния Фонду ЖКХ; 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sz="2200" dirty="0" smtClean="0"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инфраструктурные кредиты ВЭБ.РФ на городскую инфраструктуру; 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sz="2200" dirty="0" smtClean="0"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субсидирование процентной ставки на долгосрочное исполнение контрактов.</a:t>
            </a:r>
          </a:p>
          <a:p>
            <a:pPr marL="0" indent="0" algn="just">
              <a:buNone/>
            </a:pPr>
            <a:endParaRPr lang="ru-RU" sz="2000" dirty="0" smtClean="0">
              <a:latin typeface="Arial" panose="020B0604020202020204" pitchFamily="34" charset="0"/>
              <a:ea typeface="Calibri"/>
              <a:cs typeface="Arial" panose="020B0604020202020204" pitchFamily="34" charset="0"/>
            </a:endParaRPr>
          </a:p>
          <a:p>
            <a:pPr marL="0" indent="0" algn="just">
              <a:buNone/>
            </a:pPr>
            <a:endParaRPr lang="ru-RU" sz="2000" dirty="0">
              <a:latin typeface="Arial" panose="020B0604020202020204" pitchFamily="34" charset="0"/>
              <a:ea typeface="Calibri"/>
              <a:cs typeface="Arial" panose="020B0604020202020204" pitchFamily="34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F98A32-D04E-4BA2-9D4B-B09A0EFBDD4F}" type="slidenum">
              <a:rPr lang="ru-RU" smtClean="0"/>
              <a:pPr/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77656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773" y="620688"/>
            <a:ext cx="9144000" cy="1152128"/>
          </a:xfrm>
        </p:spPr>
        <p:txBody>
          <a:bodyPr>
            <a:noAutofit/>
          </a:bodyPr>
          <a:lstStyle/>
          <a:p>
            <a:pPr algn="ctr"/>
            <a:r>
              <a:rPr lang="ru-RU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Государственно-частное партнерство</a:t>
            </a:r>
            <a:br>
              <a:rPr lang="ru-RU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проектах КРТ</a:t>
            </a:r>
            <a:endParaRPr lang="ru-RU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512" y="1628800"/>
            <a:ext cx="8496944" cy="5085184"/>
          </a:xfrm>
        </p:spPr>
        <p:txBody>
          <a:bodyPr>
            <a:noAutofit/>
          </a:bodyPr>
          <a:lstStyle/>
          <a:p>
            <a:pPr marL="109728" lvl="0" indent="0">
              <a:buNone/>
            </a:pPr>
            <a:r>
              <a:rPr lang="ru-RU" sz="23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ЦЕЛЬ</a:t>
            </a:r>
            <a:r>
              <a:rPr lang="ru-RU" sz="2300" b="1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marL="109728" lvl="0" indent="0">
              <a:buNone/>
            </a:pPr>
            <a:r>
              <a:rPr lang="ru-RU" sz="2300" dirty="0">
                <a:latin typeface="Arial" panose="020B0604020202020204" pitchFamily="34" charset="0"/>
                <a:cs typeface="Arial" panose="020B0604020202020204" pitchFamily="34" charset="0"/>
              </a:rPr>
              <a:t>Привлечь частных партнеров к решению вопросов, отнесенных в соответствии с законодательством к полномочиям органов публичной власти </a:t>
            </a:r>
          </a:p>
          <a:p>
            <a:pPr marL="109728" indent="0">
              <a:buNone/>
            </a:pPr>
            <a:r>
              <a:rPr lang="ru-RU" sz="23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ЗАДАЧА</a:t>
            </a:r>
            <a:r>
              <a:rPr lang="ru-RU" sz="2300" b="1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marL="109728" indent="0">
              <a:buNone/>
            </a:pPr>
            <a:r>
              <a:rPr lang="ru-RU" sz="2300" dirty="0">
                <a:latin typeface="Arial" panose="020B0604020202020204" pitchFamily="34" charset="0"/>
                <a:cs typeface="Arial" panose="020B0604020202020204" pitchFamily="34" charset="0"/>
              </a:rPr>
              <a:t>Объединить материальные, финансовые и организационные ресурсы публичного и частного партнеров для реализации общественно значимых проектов </a:t>
            </a:r>
            <a:r>
              <a:rPr lang="ru-RU" sz="2300" dirty="0" smtClean="0">
                <a:latin typeface="Arial" panose="020B0604020202020204" pitchFamily="34" charset="0"/>
                <a:cs typeface="Arial" panose="020B0604020202020204" pitchFamily="34" charset="0"/>
              </a:rPr>
              <a:t>КРТ</a:t>
            </a:r>
            <a:endParaRPr lang="ru-RU" sz="23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09728" indent="0">
              <a:buNone/>
            </a:pPr>
            <a:r>
              <a:rPr lang="ru-RU" sz="23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РЕЗУЛЬТАТ</a:t>
            </a:r>
            <a:r>
              <a:rPr lang="ru-RU" sz="2300" b="1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marL="109728" indent="0">
              <a:buNone/>
            </a:pPr>
            <a:r>
              <a:rPr lang="ru-RU" sz="2300" dirty="0">
                <a:latin typeface="Arial" panose="020B0604020202020204" pitchFamily="34" charset="0"/>
                <a:cs typeface="Arial" panose="020B0604020202020204" pitchFamily="34" charset="0"/>
              </a:rPr>
              <a:t>Синергетический эффект от использования бюджетных средств, частных инвестиций и объектов недвижимости, находящихся в публичной и частной </a:t>
            </a:r>
            <a:r>
              <a:rPr lang="ru-RU" sz="2300" dirty="0" smtClean="0">
                <a:latin typeface="Arial" panose="020B0604020202020204" pitchFamily="34" charset="0"/>
                <a:cs typeface="Arial" panose="020B0604020202020204" pitchFamily="34" charset="0"/>
              </a:rPr>
              <a:t>собственности</a:t>
            </a:r>
            <a:endParaRPr lang="ru-RU" sz="2300" dirty="0">
              <a:latin typeface="Calibri" panose="020F0502020204030204" pitchFamily="34" charset="0"/>
              <a:ea typeface="Calibri"/>
              <a:cs typeface="Calibri" panose="020F0502020204030204" pitchFamily="34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F98A32-D04E-4BA2-9D4B-B09A0EFBDD4F}" type="slidenum">
              <a:rPr lang="ru-RU" smtClean="0"/>
              <a:pPr/>
              <a:t>20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90234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773" y="620688"/>
            <a:ext cx="9144000" cy="1152128"/>
          </a:xfrm>
        </p:spPr>
        <p:txBody>
          <a:bodyPr>
            <a:noAutofit/>
          </a:bodyPr>
          <a:lstStyle/>
          <a:p>
            <a:pPr algn="ctr"/>
            <a:r>
              <a:rPr lang="ru-RU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Государственно-частное партнерство</a:t>
            </a:r>
            <a:br>
              <a:rPr lang="ru-RU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</a:t>
            </a:r>
            <a:r>
              <a:rPr lang="ru-RU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узком </a:t>
            </a:r>
            <a:r>
              <a:rPr lang="ru-RU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смысле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2060848"/>
            <a:ext cx="8496944" cy="4153648"/>
          </a:xfrm>
        </p:spPr>
        <p:txBody>
          <a:bodyPr>
            <a:normAutofit/>
          </a:bodyPr>
          <a:lstStyle/>
          <a:p>
            <a:pPr marL="0" lvl="0" indent="0" algn="just">
              <a:spcAft>
                <a:spcPts val="0"/>
              </a:spcAft>
              <a:buNone/>
            </a:pPr>
            <a:r>
              <a:rPr lang="ru-RU" sz="3200" b="1" dirty="0" smtClean="0">
                <a:latin typeface="Calibri" panose="020F0502020204030204" pitchFamily="34" charset="0"/>
                <a:ea typeface="Calibri"/>
                <a:cs typeface="Calibri" panose="020F0502020204030204" pitchFamily="34" charset="0"/>
              </a:rPr>
              <a:t>Привлечение </a:t>
            </a:r>
            <a:r>
              <a:rPr lang="ru-RU" sz="3200" b="1" dirty="0">
                <a:latin typeface="Calibri" panose="020F0502020204030204" pitchFamily="34" charset="0"/>
                <a:ea typeface="Calibri"/>
                <a:cs typeface="Calibri" panose="020F0502020204030204" pitchFamily="34" charset="0"/>
              </a:rPr>
              <a:t>частных партнеров к решению вопросов, отнесенных в соответствии с законодательством к полномочиям органов публичной власти</a:t>
            </a:r>
            <a:r>
              <a:rPr lang="ru-RU" sz="3200" dirty="0">
                <a:latin typeface="Calibri" panose="020F0502020204030204" pitchFamily="34" charset="0"/>
                <a:ea typeface="Calibri"/>
                <a:cs typeface="Calibri" panose="020F0502020204030204" pitchFamily="34" charset="0"/>
              </a:rPr>
              <a:t>, в целях привлечения в экономику частных </a:t>
            </a:r>
            <a:r>
              <a:rPr lang="ru-RU" sz="3200" dirty="0" smtClean="0">
                <a:latin typeface="Calibri" panose="020F0502020204030204" pitchFamily="34" charset="0"/>
                <a:ea typeface="Calibri"/>
                <a:cs typeface="Calibri" panose="020F0502020204030204" pitchFamily="34" charset="0"/>
              </a:rPr>
              <a:t>инвестиций и повышения </a:t>
            </a:r>
            <a:r>
              <a:rPr lang="ru-RU" sz="3200" dirty="0">
                <a:latin typeface="Calibri" panose="020F0502020204030204" pitchFamily="34" charset="0"/>
                <a:ea typeface="Calibri"/>
                <a:cs typeface="Calibri" panose="020F0502020204030204" pitchFamily="34" charset="0"/>
              </a:rPr>
              <a:t>качества публичных </a:t>
            </a:r>
            <a:r>
              <a:rPr lang="ru-RU" sz="3200" dirty="0" smtClean="0">
                <a:latin typeface="Calibri" panose="020F0502020204030204" pitchFamily="34" charset="0"/>
                <a:ea typeface="Calibri"/>
                <a:cs typeface="Calibri" panose="020F0502020204030204" pitchFamily="34" charset="0"/>
              </a:rPr>
              <a:t>услуг.</a:t>
            </a:r>
          </a:p>
          <a:p>
            <a:pPr marL="0" lvl="0" indent="0" algn="just">
              <a:spcAft>
                <a:spcPts val="0"/>
              </a:spcAft>
              <a:buNone/>
            </a:pPr>
            <a:endParaRPr lang="ru-RU" sz="2000" dirty="0" smtClean="0">
              <a:latin typeface="Calibri" panose="020F0502020204030204" pitchFamily="34" charset="0"/>
              <a:ea typeface="Calibri"/>
              <a:cs typeface="Calibri" panose="020F0502020204030204" pitchFamily="34" charset="0"/>
            </a:endParaRPr>
          </a:p>
          <a:p>
            <a:pPr marL="0" lvl="0" indent="0">
              <a:spcAft>
                <a:spcPts val="0"/>
              </a:spcAft>
              <a:buNone/>
            </a:pPr>
            <a:r>
              <a:rPr lang="ru-RU" sz="2000" dirty="0" smtClean="0">
                <a:latin typeface="Calibri" panose="020F0502020204030204" pitchFamily="34" charset="0"/>
                <a:ea typeface="Calibri"/>
                <a:cs typeface="Calibri" panose="020F0502020204030204" pitchFamily="34" charset="0"/>
              </a:rPr>
              <a:t>ФЗ от 13.07.2015 № 224-ФЗ «О государственно-частном партнерстве, </a:t>
            </a:r>
            <a:r>
              <a:rPr lang="ru-RU" sz="2000" dirty="0" err="1" smtClean="0">
                <a:latin typeface="Calibri" panose="020F0502020204030204" pitchFamily="34" charset="0"/>
                <a:ea typeface="Calibri"/>
                <a:cs typeface="Calibri" panose="020F0502020204030204" pitchFamily="34" charset="0"/>
              </a:rPr>
              <a:t>муниципально</a:t>
            </a:r>
            <a:r>
              <a:rPr lang="ru-RU" sz="2000" dirty="0" smtClean="0">
                <a:latin typeface="Calibri" panose="020F0502020204030204" pitchFamily="34" charset="0"/>
                <a:ea typeface="Calibri"/>
                <a:cs typeface="Calibri" panose="020F0502020204030204" pitchFamily="34" charset="0"/>
              </a:rPr>
              <a:t>-частном партнерстве в РФ…»</a:t>
            </a:r>
          </a:p>
          <a:p>
            <a:pPr marL="0" lvl="0" indent="0" algn="just">
              <a:lnSpc>
                <a:spcPct val="150000"/>
              </a:lnSpc>
              <a:spcAft>
                <a:spcPts val="0"/>
              </a:spcAft>
              <a:buNone/>
            </a:pPr>
            <a:endParaRPr lang="ru-RU" sz="3600" dirty="0">
              <a:latin typeface="Calibri" panose="020F0502020204030204" pitchFamily="34" charset="0"/>
              <a:ea typeface="Calibri"/>
              <a:cs typeface="Calibri" panose="020F0502020204030204" pitchFamily="34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F98A32-D04E-4BA2-9D4B-B09A0EFBDD4F}" type="slidenum">
              <a:rPr lang="ru-RU" smtClean="0"/>
              <a:pPr/>
              <a:t>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065539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773" y="620688"/>
            <a:ext cx="9144000" cy="1152128"/>
          </a:xfrm>
        </p:spPr>
        <p:txBody>
          <a:bodyPr>
            <a:noAutofit/>
          </a:bodyPr>
          <a:lstStyle/>
          <a:p>
            <a:pPr algn="ctr"/>
            <a:r>
              <a:rPr lang="ru-RU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Государственно-частное партнерство</a:t>
            </a:r>
            <a:br>
              <a:rPr lang="ru-RU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широком смысле</a:t>
            </a:r>
            <a:endParaRPr lang="ru-RU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2060848"/>
            <a:ext cx="8496944" cy="4032448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ru-RU" sz="32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Все формы объединения </a:t>
            </a:r>
            <a:r>
              <a:rPr lang="ru-RU" sz="3200" b="1" dirty="0">
                <a:latin typeface="Calibri" panose="020F0502020204030204" pitchFamily="34" charset="0"/>
                <a:cs typeface="Calibri" panose="020F0502020204030204" pitchFamily="34" charset="0"/>
              </a:rPr>
              <a:t>материальных, финансовых и организационных ресурсов публичного и частного партнеров для реализации общественно значимых проектов </a:t>
            </a:r>
            <a:r>
              <a:rPr lang="ru-RU" sz="32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КРТ </a:t>
            </a:r>
            <a:r>
              <a:rPr lang="ru-RU" sz="3200" dirty="0" smtClean="0">
                <a:latin typeface="Calibri" panose="020F0502020204030204" pitchFamily="34" charset="0"/>
                <a:cs typeface="Calibri" panose="020F0502020204030204" pitchFamily="34" charset="0"/>
              </a:rPr>
              <a:t>с </a:t>
            </a:r>
            <a:r>
              <a:rPr lang="ru-RU" sz="3200" dirty="0">
                <a:latin typeface="Calibri" panose="020F0502020204030204" pitchFamily="34" charset="0"/>
                <a:cs typeface="Calibri" panose="020F0502020204030204" pitchFamily="34" charset="0"/>
              </a:rPr>
              <a:t>использованием бюджетных средств, частных инвестиций и объектов недвижимости, находящихся в публичной и частной </a:t>
            </a:r>
            <a:r>
              <a:rPr lang="ru-RU" sz="3200" dirty="0" smtClean="0">
                <a:latin typeface="Calibri" panose="020F0502020204030204" pitchFamily="34" charset="0"/>
                <a:cs typeface="Calibri" panose="020F0502020204030204" pitchFamily="34" charset="0"/>
              </a:rPr>
              <a:t>собственности</a:t>
            </a:r>
            <a:r>
              <a:rPr lang="ru-RU" dirty="0" smtClean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ru-RU" dirty="0">
              <a:latin typeface="Calibri" panose="020F0502020204030204" pitchFamily="34" charset="0"/>
              <a:ea typeface="Calibri"/>
              <a:cs typeface="Calibri" panose="020F0502020204030204" pitchFamily="34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F98A32-D04E-4BA2-9D4B-B09A0EFBDD4F}" type="slidenum">
              <a:rPr lang="ru-RU" smtClean="0"/>
              <a:pPr/>
              <a:t>22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3872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404664"/>
            <a:ext cx="9144000" cy="720080"/>
          </a:xfrm>
        </p:spPr>
        <p:txBody>
          <a:bodyPr>
            <a:noAutofit/>
          </a:bodyPr>
          <a:lstStyle/>
          <a:p>
            <a:pPr algn="ctr"/>
            <a:r>
              <a:rPr lang="ru-RU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ПРЕДЛОЖЕНИЯ</a:t>
            </a:r>
            <a:endParaRPr lang="ru-RU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1124744"/>
            <a:ext cx="8280920" cy="5544616"/>
          </a:xfrm>
        </p:spPr>
        <p:txBody>
          <a:bodyPr>
            <a:noAutofit/>
          </a:bodyPr>
          <a:lstStyle/>
          <a:p>
            <a:pPr marL="514350" indent="-514350">
              <a:spcBef>
                <a:spcPts val="0"/>
              </a:spcBef>
              <a:buClrTx/>
              <a:buFont typeface="Georgia"/>
              <a:buAutoNum type="arabicPeriod"/>
            </a:pPr>
            <a:r>
              <a:rPr lang="ru-RU" sz="2200" dirty="0">
                <a:latin typeface="Calibri" panose="020F0502020204030204" pitchFamily="34" charset="0"/>
                <a:ea typeface="Calibri"/>
                <a:cs typeface="Calibri" panose="020F0502020204030204" pitchFamily="34" charset="0"/>
              </a:rPr>
              <a:t>Дополнить порядок подготовки решений о КРТ положением о необходимости экономического обоснования проекта </a:t>
            </a:r>
            <a:r>
              <a:rPr lang="ru-RU" sz="2200" dirty="0" smtClean="0">
                <a:latin typeface="Calibri" panose="020F0502020204030204" pitchFamily="34" charset="0"/>
                <a:ea typeface="Calibri"/>
                <a:cs typeface="Calibri" panose="020F0502020204030204" pitchFamily="34" charset="0"/>
              </a:rPr>
              <a:t>КРТ.</a:t>
            </a:r>
            <a:endParaRPr lang="ru-RU" sz="2200" dirty="0">
              <a:latin typeface="Calibri" panose="020F0502020204030204" pitchFamily="34" charset="0"/>
              <a:ea typeface="Calibri"/>
              <a:cs typeface="Calibri" panose="020F0502020204030204" pitchFamily="34" charset="0"/>
            </a:endParaRPr>
          </a:p>
          <a:p>
            <a:pPr marL="514350" lvl="0" indent="-514350">
              <a:spcBef>
                <a:spcPts val="0"/>
              </a:spcBef>
              <a:buClrTx/>
              <a:buAutoNum type="arabicPeriod"/>
            </a:pPr>
            <a:r>
              <a:rPr lang="ru-RU" sz="2200" dirty="0" smtClean="0">
                <a:latin typeface="Calibri" panose="020F0502020204030204" pitchFamily="34" charset="0"/>
                <a:ea typeface="Calibri"/>
                <a:cs typeface="Calibri" panose="020F0502020204030204" pitchFamily="34" charset="0"/>
              </a:rPr>
              <a:t>Внести в закон рекомендации Правительства России о строительстве объектов социальной инфраструктуры.</a:t>
            </a:r>
          </a:p>
          <a:p>
            <a:pPr marL="514350" lvl="0" indent="-514350">
              <a:spcBef>
                <a:spcPts val="0"/>
              </a:spcBef>
              <a:buClrTx/>
              <a:buAutoNum type="arabicPeriod"/>
            </a:pPr>
            <a:r>
              <a:rPr lang="ru-RU" sz="2200" dirty="0" smtClean="0">
                <a:latin typeface="Calibri" panose="020F0502020204030204" pitchFamily="34" charset="0"/>
                <a:ea typeface="Calibri"/>
                <a:cs typeface="Calibri" panose="020F0502020204030204" pitchFamily="34" charset="0"/>
              </a:rPr>
              <a:t>Устранить ограничения на заключение договоров о КРТ части территории, предусмотренной ПЗЗ.</a:t>
            </a:r>
          </a:p>
          <a:p>
            <a:pPr marL="514350" lvl="0" indent="-514350">
              <a:spcBef>
                <a:spcPts val="0"/>
              </a:spcBef>
              <a:buClrTx/>
              <a:buAutoNum type="arabicPeriod"/>
            </a:pPr>
            <a:r>
              <a:rPr lang="ru-RU" sz="2200" dirty="0" smtClean="0">
                <a:latin typeface="Calibri" panose="020F0502020204030204" pitchFamily="34" charset="0"/>
                <a:ea typeface="Calibri"/>
                <a:cs typeface="Calibri" panose="020F0502020204030204" pitchFamily="34" charset="0"/>
              </a:rPr>
              <a:t>Исключить аукционное условие о цене права на заключение договора о КРТ из числа конкурсных условий торгов.</a:t>
            </a:r>
          </a:p>
          <a:p>
            <a:pPr marL="514350" lvl="0" indent="-514350">
              <a:spcBef>
                <a:spcPts val="0"/>
              </a:spcBef>
              <a:buClrTx/>
              <a:buAutoNum type="arabicPeriod"/>
            </a:pPr>
            <a:r>
              <a:rPr lang="ru-RU" sz="2200" dirty="0" smtClean="0">
                <a:latin typeface="Calibri" panose="020F0502020204030204" pitchFamily="34" charset="0"/>
                <a:ea typeface="Calibri"/>
                <a:cs typeface="Calibri" panose="020F0502020204030204" pitchFamily="34" charset="0"/>
              </a:rPr>
              <a:t>Предусмотреть одновременный переход прав по договору о КРТ и договору аренды з/у при банкротстве застройщика.</a:t>
            </a:r>
          </a:p>
          <a:p>
            <a:pPr marL="514350" indent="-514350">
              <a:spcBef>
                <a:spcPts val="0"/>
              </a:spcBef>
              <a:buClrTx/>
              <a:buFont typeface="Georgia"/>
              <a:buAutoNum type="arabicPeriod"/>
            </a:pPr>
            <a:r>
              <a:rPr lang="ru-RU" sz="2200" dirty="0">
                <a:latin typeface="Calibri" panose="020F0502020204030204" pitchFamily="34" charset="0"/>
                <a:ea typeface="Calibri"/>
                <a:cs typeface="Calibri" panose="020F0502020204030204" pitchFamily="34" charset="0"/>
              </a:rPr>
              <a:t>Синхронизировать институты КРТ, ГЧП и специальные меры Инфраструктурного меню для </a:t>
            </a:r>
            <a:r>
              <a:rPr lang="ru-RU" sz="2200" dirty="0" smtClean="0">
                <a:latin typeface="Calibri" panose="020F0502020204030204" pitchFamily="34" charset="0"/>
                <a:ea typeface="Calibri"/>
                <a:cs typeface="Calibri" panose="020F0502020204030204" pitchFamily="34" charset="0"/>
              </a:rPr>
              <a:t>масштабных проектов КРТ (как вариант - площадью </a:t>
            </a:r>
            <a:r>
              <a:rPr lang="ru-RU" sz="2200" dirty="0">
                <a:latin typeface="Calibri" panose="020F0502020204030204" pitchFamily="34" charset="0"/>
                <a:ea typeface="Calibri"/>
                <a:cs typeface="Calibri" panose="020F0502020204030204" pitchFamily="34" charset="0"/>
              </a:rPr>
              <a:t>не менее </a:t>
            </a:r>
            <a:r>
              <a:rPr lang="ru-RU" sz="2200" dirty="0" smtClean="0">
                <a:latin typeface="Calibri" panose="020F0502020204030204" pitchFamily="34" charset="0"/>
                <a:ea typeface="Calibri"/>
                <a:cs typeface="Calibri" panose="020F0502020204030204" pitchFamily="34" charset="0"/>
              </a:rPr>
              <a:t>50га).</a:t>
            </a:r>
          </a:p>
          <a:p>
            <a:pPr marL="514350" indent="-514350">
              <a:spcBef>
                <a:spcPts val="0"/>
              </a:spcBef>
              <a:buClrTx/>
              <a:buFont typeface="Georgia"/>
              <a:buAutoNum type="arabicPeriod"/>
            </a:pPr>
            <a:r>
              <a:rPr lang="ru-RU" sz="2200" dirty="0" smtClean="0">
                <a:latin typeface="Calibri" panose="020F0502020204030204" pitchFamily="34" charset="0"/>
                <a:ea typeface="Calibri"/>
                <a:cs typeface="Calibri" panose="020F0502020204030204" pitchFamily="34" charset="0"/>
              </a:rPr>
              <a:t>Установить ответственность должностных лиц за предъявление к застройщикам требований о предоставлении документов, не предусмотренных законодательством Российской Федерации.</a:t>
            </a:r>
          </a:p>
          <a:p>
            <a:pPr marL="514350" lvl="0" indent="-514350">
              <a:spcBef>
                <a:spcPts val="0"/>
              </a:spcBef>
              <a:buClrTx/>
              <a:buAutoNum type="arabicPeriod"/>
            </a:pPr>
            <a:endParaRPr lang="ru-RU" sz="1800" dirty="0" smtClean="0">
              <a:latin typeface="Calibri" panose="020F0502020204030204" pitchFamily="34" charset="0"/>
              <a:ea typeface="Calibri"/>
              <a:cs typeface="Calibri" panose="020F0502020204030204" pitchFamily="34" charset="0"/>
            </a:endParaRPr>
          </a:p>
          <a:p>
            <a:pPr marL="514350" lvl="0" indent="-514350">
              <a:spcBef>
                <a:spcPts val="0"/>
              </a:spcBef>
              <a:buClrTx/>
              <a:buAutoNum type="arabicPeriod"/>
            </a:pPr>
            <a:endParaRPr lang="ru-RU" sz="2400" dirty="0" smtClean="0">
              <a:latin typeface="Calibri" panose="020F0502020204030204" pitchFamily="34" charset="0"/>
              <a:ea typeface="Calibri"/>
              <a:cs typeface="Calibri" panose="020F0502020204030204" pitchFamily="34" charset="0"/>
            </a:endParaRPr>
          </a:p>
          <a:p>
            <a:pPr marL="514350" lvl="0" indent="-514350">
              <a:spcBef>
                <a:spcPts val="0"/>
              </a:spcBef>
              <a:buClrTx/>
              <a:buAutoNum type="arabicPeriod"/>
            </a:pPr>
            <a:endParaRPr lang="ru-RU" sz="2400" dirty="0">
              <a:latin typeface="Calibri" panose="020F0502020204030204" pitchFamily="34" charset="0"/>
              <a:ea typeface="Calibri"/>
              <a:cs typeface="Calibri" panose="020F0502020204030204" pitchFamily="34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F98A32-D04E-4BA2-9D4B-B09A0EFBDD4F}" type="slidenum">
              <a:rPr lang="ru-RU" smtClean="0"/>
              <a:pPr/>
              <a:t>23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9479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67544" y="1196752"/>
            <a:ext cx="8458200" cy="792089"/>
          </a:xfrm>
        </p:spPr>
        <p:txBody>
          <a:bodyPr>
            <a:noAutofit/>
          </a:bodyPr>
          <a:lstStyle/>
          <a:p>
            <a:pPr algn="ctr"/>
            <a:r>
              <a:rPr lang="ru-RU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СПАСИБО ЗА ВНИМАНИЕ !</a:t>
            </a:r>
            <a:endParaRPr lang="ru-RU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4221088"/>
            <a:ext cx="9144000" cy="2492896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endParaRPr lang="ru-RU" sz="1600" b="1" dirty="0">
              <a:solidFill>
                <a:schemeClr val="accent6">
                  <a:lumMod val="50000"/>
                </a:schemeClr>
              </a:solidFill>
            </a:endParaRPr>
          </a:p>
          <a:p>
            <a:pPr algn="ctr">
              <a:spcBef>
                <a:spcPts val="0"/>
              </a:spcBef>
            </a:pPr>
            <a:endParaRPr lang="ru-RU" sz="2800" b="1" dirty="0" smtClean="0">
              <a:solidFill>
                <a:schemeClr val="accent6">
                  <a:lumMod val="50000"/>
                </a:schemeClr>
              </a:solidFill>
            </a:endParaRPr>
          </a:p>
          <a:p>
            <a:pPr algn="ctr">
              <a:spcBef>
                <a:spcPts val="0"/>
              </a:spcBef>
            </a:pPr>
            <a:endParaRPr lang="ru-RU" sz="2800" b="1" dirty="0">
              <a:solidFill>
                <a:schemeClr val="accent6">
                  <a:lumMod val="50000"/>
                </a:schemeClr>
              </a:solidFill>
            </a:endParaRPr>
          </a:p>
          <a:p>
            <a:pPr algn="ctr">
              <a:spcBef>
                <a:spcPts val="0"/>
              </a:spcBef>
            </a:pPr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</a:rPr>
              <a:t>АНДРЕЙ РОМАНОВИЧ КИРСАНОВ</a:t>
            </a:r>
          </a:p>
          <a:p>
            <a:pPr algn="ctr">
              <a:spcBef>
                <a:spcPts val="0"/>
              </a:spcBef>
            </a:pPr>
            <a:endParaRPr lang="ru-RU" sz="2600" b="1" dirty="0">
              <a:solidFill>
                <a:schemeClr val="accent6">
                  <a:lumMod val="50000"/>
                </a:schemeClr>
              </a:solidFill>
            </a:endParaRPr>
          </a:p>
          <a:p>
            <a:pPr algn="ctr">
              <a:spcBef>
                <a:spcPts val="0"/>
              </a:spcBef>
            </a:pPr>
            <a:endParaRPr lang="ru-RU" sz="2600" b="1" dirty="0">
              <a:solidFill>
                <a:schemeClr val="accent6">
                  <a:lumMod val="50000"/>
                </a:schemeClr>
              </a:solidFill>
            </a:endParaRPr>
          </a:p>
          <a:p>
            <a:pPr>
              <a:spcBef>
                <a:spcPts val="0"/>
              </a:spcBef>
            </a:pP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2718863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Городская">
  <a:themeElements>
    <a:clrScheme name="Городская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Городская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Городская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3928</TotalTime>
  <Words>1316</Words>
  <Application>Microsoft Office PowerPoint</Application>
  <PresentationFormat>Экран (4:3)</PresentationFormat>
  <Paragraphs>173</Paragraphs>
  <Slides>24</Slides>
  <Notes>3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25" baseType="lpstr">
      <vt:lpstr>Городская</vt:lpstr>
      <vt:lpstr>КОМПЛЕКСНОЕ РАЗВИТИЕ ТЕРРИТОРИЙ:  ПРОБЛЕМЫ И ПРЕДЛОЖЕНИЯ</vt:lpstr>
      <vt:lpstr>Матрица КРТ</vt:lpstr>
      <vt:lpstr>Некоторые особенности главы 10 ГрадКодекса РФ</vt:lpstr>
      <vt:lpstr>Презентация PowerPoint</vt:lpstr>
      <vt:lpstr>Презентация PowerPoint</vt:lpstr>
      <vt:lpstr>Буквальное толкование  пункта 4 части 7 статьи 66 ГрадКодекса РФ   </vt:lpstr>
      <vt:lpstr>Системное толкование п. 4 ч. 7 ст. 66  с учетом ч. 2 ст. 68, ч. 5 ст. 70 ГрадКодекса РФ</vt:lpstr>
      <vt:lpstr>Презентация PowerPoint</vt:lpstr>
      <vt:lpstr>Общее имущество в многоэтажных жилых комплексах</vt:lpstr>
      <vt:lpstr>Мероприятия и документы в сфере строительства</vt:lpstr>
      <vt:lpstr>ВАЖНАЯ ОСОБЕННОСТЬ  всех видов КРТ в целях жилой застройки -   обязательное обеспечение  объектами социальной инфраструктуры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Федеральный проект «Инфраструктурное меню»</vt:lpstr>
      <vt:lpstr>Государственно-частное партнерство в проектах КРТ</vt:lpstr>
      <vt:lpstr>Государственно-частное партнерство в узком смысле</vt:lpstr>
      <vt:lpstr>Государственно-частное партнерство в широком смысле</vt:lpstr>
      <vt:lpstr>ПРЕДЛОЖЕНИЯ</vt:lpstr>
      <vt:lpstr>СПАСИБО ЗА ВНИМАНИЕ !</vt:lpstr>
    </vt:vector>
  </TitlesOfParts>
  <Company>RePack by SPecialiST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Заоконодательство о жилищном строительстве: генезис, недостатки, противоречия, проблемы и возможные пути их решения</dc:title>
  <dc:creator>user</dc:creator>
  <cp:lastModifiedBy>user</cp:lastModifiedBy>
  <cp:revision>368</cp:revision>
  <cp:lastPrinted>2017-04-21T17:20:02Z</cp:lastPrinted>
  <dcterms:created xsi:type="dcterms:W3CDTF">2016-02-28T15:10:17Z</dcterms:created>
  <dcterms:modified xsi:type="dcterms:W3CDTF">2023-06-20T06:47:05Z</dcterms:modified>
</cp:coreProperties>
</file>